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301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302" r:id="rId19"/>
    <p:sldId id="279" r:id="rId20"/>
    <p:sldId id="305" r:id="rId21"/>
    <p:sldId id="280" r:id="rId22"/>
    <p:sldId id="282" r:id="rId23"/>
    <p:sldId id="283" r:id="rId24"/>
    <p:sldId id="284" r:id="rId25"/>
    <p:sldId id="281" r:id="rId26"/>
    <p:sldId id="287" r:id="rId27"/>
    <p:sldId id="288" r:id="rId28"/>
    <p:sldId id="289" r:id="rId29"/>
    <p:sldId id="290" r:id="rId30"/>
    <p:sldId id="291" r:id="rId31"/>
    <p:sldId id="292" r:id="rId32"/>
    <p:sldId id="300" r:id="rId33"/>
    <p:sldId id="293" r:id="rId34"/>
    <p:sldId id="295" r:id="rId35"/>
    <p:sldId id="296" r:id="rId36"/>
    <p:sldId id="304" r:id="rId37"/>
    <p:sldId id="257" r:id="rId38"/>
    <p:sldId id="260" r:id="rId39"/>
    <p:sldId id="299" r:id="rId40"/>
    <p:sldId id="297" r:id="rId41"/>
    <p:sldId id="29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att" initials="W" lastIdx="2" clrIdx="0">
    <p:extLst>
      <p:ext uri="{19B8F6BF-5375-455C-9EA6-DF929625EA0E}">
        <p15:presenceInfo xmlns:p15="http://schemas.microsoft.com/office/powerpoint/2012/main" userId="a4a61c98660e9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34A"/>
    <a:srgbClr val="E94730"/>
    <a:srgbClr val="FFFFFF"/>
    <a:srgbClr val="A76B15"/>
    <a:srgbClr val="ECEBE9"/>
    <a:srgbClr val="4D3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294"/>
      </p:cViewPr>
      <p:guideLst>
        <p:guide orient="horz" pos="2183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E89C7-0037-47C1-83C9-E2AB4A49A195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1EE6-6F16-4E06-B664-87486E179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3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6B42B7B-7D35-4A87-9484-BD077E13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6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AD383-6CA1-4447-8C03-8C181B2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7957-07E1-4DC0-B516-25FDBC4B3785}" type="datetime1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1CE2B-528D-4A94-B159-CF0B027C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18A04-A789-464C-8A65-A2EC2B3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3" y="6356350"/>
            <a:ext cx="27432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88DC9B6-7F69-4061-831E-B7D3B7FE8C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0C81-3E3C-431E-93EB-DDADE6BB5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130F-A7F3-4514-8BC4-D04EED0D0CBC}" type="datetime1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2E693-B9B8-4691-B2D3-2E462B65D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42C57-5C8E-41DB-A8CC-F4042BDC9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C9B6-7F69-4061-831E-B7D3B7FE8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045F43-734B-4C40-9DF1-03F4A7394E32}"/>
              </a:ext>
            </a:extLst>
          </p:cNvPr>
          <p:cNvSpPr/>
          <p:nvPr/>
        </p:nvSpPr>
        <p:spPr>
          <a:xfrm>
            <a:off x="0" y="-18202"/>
            <a:ext cx="276653" cy="344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DAAC-60AA-411D-87C5-09F4A30DE0E5}"/>
              </a:ext>
            </a:extLst>
          </p:cNvPr>
          <p:cNvSpPr txBox="1"/>
          <p:nvPr/>
        </p:nvSpPr>
        <p:spPr>
          <a:xfrm>
            <a:off x="5546810" y="3075056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27787-3298-471B-B087-F1417BF39568}"/>
              </a:ext>
            </a:extLst>
          </p:cNvPr>
          <p:cNvSpPr txBox="1"/>
          <p:nvPr/>
        </p:nvSpPr>
        <p:spPr>
          <a:xfrm>
            <a:off x="458225" y="181065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빅콘테스트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챔피언 리그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8E7-6ABB-4096-891E-5DDF48C98570}"/>
              </a:ext>
            </a:extLst>
          </p:cNvPr>
          <p:cNvSpPr txBox="1"/>
          <p:nvPr/>
        </p:nvSpPr>
        <p:spPr>
          <a:xfrm>
            <a:off x="10377318" y="6230204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팀 </a:t>
            </a:r>
            <a:r>
              <a:rPr lang="ko-KR" altLang="en-US" sz="24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엄덕구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4F4F4-EBAF-4BAA-B1A9-914CF89D519D}"/>
              </a:ext>
            </a:extLst>
          </p:cNvPr>
          <p:cNvSpPr/>
          <p:nvPr/>
        </p:nvSpPr>
        <p:spPr>
          <a:xfrm rot="5400000">
            <a:off x="10339174" y="5005176"/>
            <a:ext cx="3428999" cy="2766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6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336886"/>
            <a:ext cx="466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별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Values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6" y="2798551"/>
            <a:ext cx="493099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범주형 변수 중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마더코드와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상품코드에 대한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Train/Test-set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Train-set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존재하는 고유한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개수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716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공통으로 존재하는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마더코드가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91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밖에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되지 않음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&lt;Figure2-7&gt;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상품코드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존재하는 고유한 상품코드 개수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2,124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Test-set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공통으로 존재하는 상품코드가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 밖에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되지 않음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즉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전년도에 판매한 상품을 그대로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당해에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재판매하는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경우가 매우 흔치 않으며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두 변수가 모델의 예측 성능에 긍정적인 영향일 미칠 가능성 또한 적음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E80C75-8A8B-411B-A144-B1CBB89222D6}"/>
              </a:ext>
            </a:extLst>
          </p:cNvPr>
          <p:cNvGrpSpPr/>
          <p:nvPr/>
        </p:nvGrpSpPr>
        <p:grpSpPr>
          <a:xfrm>
            <a:off x="6277316" y="1579435"/>
            <a:ext cx="5514975" cy="1733734"/>
            <a:chOff x="6096000" y="1485165"/>
            <a:chExt cx="5514975" cy="1733734"/>
          </a:xfrm>
        </p:grpSpPr>
        <p:pic>
          <p:nvPicPr>
            <p:cNvPr id="10" name="그림 9" descr="측정기이(가) 표시된 사진&#10;&#10;자동 생성된 설명">
              <a:extLst>
                <a:ext uri="{FF2B5EF4-FFF2-40B4-BE49-F238E27FC236}">
                  <a16:creationId xmlns:a16="http://schemas.microsoft.com/office/drawing/2014/main" id="{98EC9BB3-51D9-4369-9266-84106F37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85165"/>
              <a:ext cx="5514975" cy="14192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33779-FE63-421A-AC54-859CC2F5E34B}"/>
                </a:ext>
              </a:extLst>
            </p:cNvPr>
            <p:cNvSpPr txBox="1"/>
            <p:nvPr/>
          </p:nvSpPr>
          <p:spPr>
            <a:xfrm>
              <a:off x="8372426" y="29043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3B7BE3-233D-4A6B-8FCB-42E5934AD362}"/>
              </a:ext>
            </a:extLst>
          </p:cNvPr>
          <p:cNvGrpSpPr/>
          <p:nvPr/>
        </p:nvGrpSpPr>
        <p:grpSpPr>
          <a:xfrm>
            <a:off x="6277316" y="3730165"/>
            <a:ext cx="5543550" cy="1800410"/>
            <a:chOff x="6096000" y="3639102"/>
            <a:chExt cx="5543550" cy="1800410"/>
          </a:xfrm>
        </p:grpSpPr>
        <p:pic>
          <p:nvPicPr>
            <p:cNvPr id="11" name="그림 10" descr="측정기이(가) 표시된 사진&#10;&#10;자동 생성된 설명">
              <a:extLst>
                <a:ext uri="{FF2B5EF4-FFF2-40B4-BE49-F238E27FC236}">
                  <a16:creationId xmlns:a16="http://schemas.microsoft.com/office/drawing/2014/main" id="{A16EBA82-0887-44C9-B348-F5EF4A6E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39102"/>
              <a:ext cx="5543550" cy="14859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9A677-8126-4A1D-B852-909D4333993E}"/>
                </a:ext>
              </a:extLst>
            </p:cNvPr>
            <p:cNvSpPr txBox="1"/>
            <p:nvPr/>
          </p:nvSpPr>
          <p:spPr>
            <a:xfrm>
              <a:off x="8372425" y="5125002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5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8DC7-1B52-4F30-91BF-BCC50C7FD30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CDF32-C96A-4353-B70A-96C45924BEE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6FB12C-BE2E-4C9D-B3BE-131096B5A25B}"/>
              </a:ext>
            </a:extLst>
          </p:cNvPr>
          <p:cNvGrpSpPr/>
          <p:nvPr/>
        </p:nvGrpSpPr>
        <p:grpSpPr>
          <a:xfrm>
            <a:off x="6568381" y="589256"/>
            <a:ext cx="2549684" cy="1936170"/>
            <a:chOff x="6568381" y="77846"/>
            <a:chExt cx="2549684" cy="1936170"/>
          </a:xfrm>
        </p:grpSpPr>
        <p:pic>
          <p:nvPicPr>
            <p:cNvPr id="9" name="그림 8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4A414EB9-08D0-4FF9-A699-2E26DF8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1" y="77846"/>
              <a:ext cx="2549684" cy="18269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F1AFC6-9436-453F-8830-02DEE1ABE91D}"/>
                </a:ext>
              </a:extLst>
            </p:cNvPr>
            <p:cNvSpPr txBox="1"/>
            <p:nvPr/>
          </p:nvSpPr>
          <p:spPr>
            <a:xfrm>
              <a:off x="6747952" y="1699506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B386D1-5A26-451C-A0BB-A91B656C3CEF}"/>
              </a:ext>
            </a:extLst>
          </p:cNvPr>
          <p:cNvGrpSpPr/>
          <p:nvPr/>
        </p:nvGrpSpPr>
        <p:grpSpPr>
          <a:xfrm>
            <a:off x="6722299" y="2501818"/>
            <a:ext cx="4791532" cy="1932115"/>
            <a:chOff x="7242634" y="2371706"/>
            <a:chExt cx="4791532" cy="1932115"/>
          </a:xfrm>
        </p:grpSpPr>
        <p:pic>
          <p:nvPicPr>
            <p:cNvPr id="11" name="그림 10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3BA91227-40D1-4F7C-989D-067BA19F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2371706"/>
              <a:ext cx="4791532" cy="18269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D331D-D5F9-42F5-AF8A-C3A50C927BE4}"/>
                </a:ext>
              </a:extLst>
            </p:cNvPr>
            <p:cNvSpPr txBox="1"/>
            <p:nvPr/>
          </p:nvSpPr>
          <p:spPr>
            <a:xfrm>
              <a:off x="7322888" y="398931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9216AD-7F7E-4EDA-825E-CA23FCD028E1}"/>
              </a:ext>
            </a:extLst>
          </p:cNvPr>
          <p:cNvGrpSpPr/>
          <p:nvPr/>
        </p:nvGrpSpPr>
        <p:grpSpPr>
          <a:xfrm>
            <a:off x="6722299" y="4410326"/>
            <a:ext cx="4791532" cy="1962115"/>
            <a:chOff x="7242634" y="4570820"/>
            <a:chExt cx="4791532" cy="1962115"/>
          </a:xfrm>
        </p:grpSpPr>
        <p:pic>
          <p:nvPicPr>
            <p:cNvPr id="15" name="그림 14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F2C0E0F2-4279-4889-9DB1-05FD2D754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634" y="4570820"/>
              <a:ext cx="4791532" cy="18269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ACF86B-4DB1-4F01-AAF9-1C3EFF9D1D2C}"/>
                </a:ext>
              </a:extLst>
            </p:cNvPr>
            <p:cNvSpPr txBox="1"/>
            <p:nvPr/>
          </p:nvSpPr>
          <p:spPr>
            <a:xfrm>
              <a:off x="7322888" y="6218425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8EA9B1-547E-4A53-B6F6-6126996E2A16}"/>
              </a:ext>
            </a:extLst>
          </p:cNvPr>
          <p:cNvGrpSpPr/>
          <p:nvPr/>
        </p:nvGrpSpPr>
        <p:grpSpPr>
          <a:xfrm>
            <a:off x="9197551" y="589256"/>
            <a:ext cx="2549684" cy="1936170"/>
            <a:chOff x="9341024" y="77846"/>
            <a:chExt cx="2549684" cy="1936170"/>
          </a:xfrm>
        </p:grpSpPr>
        <p:pic>
          <p:nvPicPr>
            <p:cNvPr id="13" name="그림 12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8F754270-287F-45EF-BBCC-94D9A366F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1024" y="77846"/>
              <a:ext cx="2549684" cy="182693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3695E-ED12-4E6D-BD11-AE4A01F9072E}"/>
                </a:ext>
              </a:extLst>
            </p:cNvPr>
            <p:cNvSpPr txBox="1"/>
            <p:nvPr/>
          </p:nvSpPr>
          <p:spPr>
            <a:xfrm>
              <a:off x="9484941" y="1699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F0781B-7BC7-4A9D-BE44-7762088DAA9B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BF7DE-1812-470D-A80E-6DB851CC179D}"/>
              </a:ext>
            </a:extLst>
          </p:cNvPr>
          <p:cNvSpPr txBox="1"/>
          <p:nvPr/>
        </p:nvSpPr>
        <p:spPr>
          <a:xfrm>
            <a:off x="1007896" y="233688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49BB40-0EB2-4954-85AF-FBDC52C3FF48}"/>
              </a:ext>
            </a:extLst>
          </p:cNvPr>
          <p:cNvSpPr txBox="1"/>
          <p:nvPr/>
        </p:nvSpPr>
        <p:spPr>
          <a:xfrm>
            <a:off x="1007896" y="2798551"/>
            <a:ext cx="4865003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 변수를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to_datetime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활용하여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나눠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겨울 시즌인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1,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11~12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에서 평균 취급액이 가장 높게 형성하고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월에 저점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찍고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가을에는 고른 분포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보이는 것으로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&lt;Figure2-9&gt;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평일보다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특히나 토요일에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&lt;Figure2-10&gt;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월말로 갈수록 취급액이 소폭 상승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하는 경향을 보이며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일주일 단위로 하루가 돋보이는 것으로 보아 요일의 영향이 클 것으로 확인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         &lt;Figure2-11&gt;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시간대별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시에 가장 높은 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형성하였고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저녁 시간대보다 오전 시간대가 높게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 단위로 보기 위해 기존 시간에 </a:t>
            </a:r>
            <a:r>
              <a:rPr lang="en-US" altLang="ko-KR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-3h</a:t>
            </a:r>
            <a:r>
              <a:rPr lang="ko-KR" altLang="en-US" sz="1200" u="sng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적용되어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 &lt;Figure2-12&gt;</a:t>
            </a:r>
          </a:p>
        </p:txBody>
      </p:sp>
    </p:spTree>
    <p:extLst>
      <p:ext uri="{BB962C8B-B14F-4D97-AF65-F5344CB8AC3E}">
        <p14:creationId xmlns:p14="http://schemas.microsoft.com/office/powerpoint/2010/main" val="159134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F33B3-5729-48B3-9C6D-0C9FC9DDF1D1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0820D3-6CED-48C3-BC42-DB44A8166C7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A1EDD-D421-4EB0-A752-E4DA981A28E8}"/>
              </a:ext>
            </a:extLst>
          </p:cNvPr>
          <p:cNvSpPr txBox="1"/>
          <p:nvPr/>
        </p:nvSpPr>
        <p:spPr>
          <a:xfrm>
            <a:off x="1030692" y="2798551"/>
            <a:ext cx="4766793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변수를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함수를 활용하여 추가 변수를 생성하고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추가구성 여부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‘+’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존재하는 상품이 그렇지 않은 상품보다 평균 취급액이 높게 형성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&lt;Figure2-13&gt;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세트구성 여부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존재하는 상품이 그렇지 않은 상품보다 평균 취급액이 높게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&lt;Figure2-14&gt;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성별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남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구분이 되어 있는 상품이 그렇지 않은 상품과 다른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&lt;Figure2-15&gt;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할부 플랜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상품명에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일시불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구분이 되어 있는 상품이 그렇지 않은 상품보다 매우 낮은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형성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&lt;Figure2-16&gt;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816B30-1661-4B9A-AB64-4DAA943E28A0}"/>
              </a:ext>
            </a:extLst>
          </p:cNvPr>
          <p:cNvGrpSpPr/>
          <p:nvPr/>
        </p:nvGrpSpPr>
        <p:grpSpPr>
          <a:xfrm>
            <a:off x="8980839" y="1410278"/>
            <a:ext cx="2743200" cy="2108796"/>
            <a:chOff x="5746910" y="1612972"/>
            <a:chExt cx="2743200" cy="2108796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CCCABA-41C8-4C10-89FE-1DA61CEA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1612972"/>
              <a:ext cx="2743200" cy="18448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3DFE81-ECDD-4AAC-8FB1-23477245703F}"/>
                </a:ext>
              </a:extLst>
            </p:cNvPr>
            <p:cNvSpPr txBox="1"/>
            <p:nvPr/>
          </p:nvSpPr>
          <p:spPr>
            <a:xfrm>
              <a:off x="6598175" y="340725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BAA781-1D4E-442F-934D-96E993B33273}"/>
              </a:ext>
            </a:extLst>
          </p:cNvPr>
          <p:cNvGrpSpPr/>
          <p:nvPr/>
        </p:nvGrpSpPr>
        <p:grpSpPr>
          <a:xfrm>
            <a:off x="6219572" y="1410278"/>
            <a:ext cx="2743200" cy="2124555"/>
            <a:chOff x="9179589" y="112672"/>
            <a:chExt cx="2743200" cy="2124555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B7F74CF-EA42-4EC4-AF7A-C6ABBA3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9179589" y="112672"/>
              <a:ext cx="2743200" cy="18448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72FBB2-0AF8-46DA-BF13-F7944AEADB14}"/>
                </a:ext>
              </a:extLst>
            </p:cNvPr>
            <p:cNvSpPr txBox="1"/>
            <p:nvPr/>
          </p:nvSpPr>
          <p:spPr>
            <a:xfrm>
              <a:off x="10030854" y="192271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A5F418-55BE-4EEE-96E7-BC4FB11324D1}"/>
              </a:ext>
            </a:extLst>
          </p:cNvPr>
          <p:cNvGrpSpPr/>
          <p:nvPr/>
        </p:nvGrpSpPr>
        <p:grpSpPr>
          <a:xfrm>
            <a:off x="8980839" y="3661725"/>
            <a:ext cx="2743200" cy="2165498"/>
            <a:chOff x="9179589" y="3113272"/>
            <a:chExt cx="2743200" cy="2165498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A865ABE-EC04-4AEA-BD82-F6C0B2CA1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4"/>
            <a:stretch/>
          </p:blipFill>
          <p:spPr>
            <a:xfrm>
              <a:off x="9179589" y="3113272"/>
              <a:ext cx="2743200" cy="1844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517E-86CD-4AEB-B3A9-2D61478D0CCD}"/>
                </a:ext>
              </a:extLst>
            </p:cNvPr>
            <p:cNvSpPr txBox="1"/>
            <p:nvPr/>
          </p:nvSpPr>
          <p:spPr>
            <a:xfrm>
              <a:off x="10030854" y="4964260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2-16&gt;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191B39-2839-4028-A01E-79DA6EDBC59F}"/>
              </a:ext>
            </a:extLst>
          </p:cNvPr>
          <p:cNvGrpSpPr/>
          <p:nvPr/>
        </p:nvGrpSpPr>
        <p:grpSpPr>
          <a:xfrm>
            <a:off x="6219572" y="3661725"/>
            <a:ext cx="2743200" cy="2136914"/>
            <a:chOff x="5746910" y="4620773"/>
            <a:chExt cx="2743200" cy="2136914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8D4C796-024C-4FBC-A051-451A78333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2"/>
            <a:stretch/>
          </p:blipFill>
          <p:spPr>
            <a:xfrm>
              <a:off x="5746910" y="4620773"/>
              <a:ext cx="2743200" cy="18448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F362F-ABEF-4D09-8368-4BF13727B2C1}"/>
                </a:ext>
              </a:extLst>
            </p:cNvPr>
            <p:cNvSpPr txBox="1"/>
            <p:nvPr/>
          </p:nvSpPr>
          <p:spPr>
            <a:xfrm>
              <a:off x="6598175" y="644317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E1B5B2-1925-4880-A826-680C67CC40CD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9895E-8E92-42EC-9A42-4B8BB9B1F3F3}"/>
              </a:ext>
            </a:extLst>
          </p:cNvPr>
          <p:cNvSpPr txBox="1"/>
          <p:nvPr/>
        </p:nvSpPr>
        <p:spPr>
          <a:xfrm>
            <a:off x="1007896" y="2336886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상품명별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296606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6FF5-5A9E-4A89-BDAF-55181635CBDB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5952BF-E870-4EB1-AC48-3103798C01F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C486A-BCEA-4A8F-94A3-A1FB589BCCCB}"/>
              </a:ext>
            </a:extLst>
          </p:cNvPr>
          <p:cNvSpPr txBox="1"/>
          <p:nvPr/>
        </p:nvSpPr>
        <p:spPr>
          <a:xfrm>
            <a:off x="1004530" y="2798551"/>
            <a:ext cx="5999585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데이터 테이블에서는 한 편성이 보통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‘20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X 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’, ‘30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X 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                 나뉘어져 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취급액도 타임별로 나뉘어져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따라서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 시간을 누적하여 누적 시간별로 평균 취급액을 비교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     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 시간이 길어질수록 취급액이 증가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&lt;Figure2-17&gt;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데이터 테이블에서는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판매상품이 다른 경우가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                     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단가가 같은 경우와 다른 경우가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판매단가별 판매상품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결과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 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판매단가가 낮을수록 평균 취급액이 낮게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되는 것을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동일단가 이종상품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평균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 결과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			    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특정 상품의 취급액이 매우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되는 것을 확인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&lt;Figure2-19&gt;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25F90-6B12-46F4-8BA2-D72BE8DE51BB}"/>
              </a:ext>
            </a:extLst>
          </p:cNvPr>
          <p:cNvGrpSpPr/>
          <p:nvPr/>
        </p:nvGrpSpPr>
        <p:grpSpPr>
          <a:xfrm>
            <a:off x="6324259" y="1577007"/>
            <a:ext cx="5553068" cy="1765456"/>
            <a:chOff x="6337640" y="479066"/>
            <a:chExt cx="5553068" cy="1765456"/>
          </a:xfrm>
        </p:grpSpPr>
        <p:pic>
          <p:nvPicPr>
            <p:cNvPr id="4" name="그림 3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167CE388-5E72-47B6-A831-74F4420A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640" y="479066"/>
              <a:ext cx="5553068" cy="14509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6E8E5-C82C-4AE2-953A-A471CEFDED4C}"/>
                </a:ext>
              </a:extLst>
            </p:cNvPr>
            <p:cNvSpPr txBox="1"/>
            <p:nvPr/>
          </p:nvSpPr>
          <p:spPr>
            <a:xfrm>
              <a:off x="8593839" y="1930012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2-17&gt;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6C4DC4-8AEA-40E0-86F1-96639592B824}"/>
              </a:ext>
            </a:extLst>
          </p:cNvPr>
          <p:cNvGrpSpPr/>
          <p:nvPr/>
        </p:nvGrpSpPr>
        <p:grpSpPr>
          <a:xfrm>
            <a:off x="9386400" y="3778022"/>
            <a:ext cx="2457593" cy="2001669"/>
            <a:chOff x="5699759" y="2424347"/>
            <a:chExt cx="2457593" cy="200166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5391B13-FB55-45CB-BD24-6DF78EA4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2424347"/>
              <a:ext cx="2457593" cy="17545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C51219-B52C-4580-932C-6F960E6393AE}"/>
                </a:ext>
              </a:extLst>
            </p:cNvPr>
            <p:cNvSpPr txBox="1"/>
            <p:nvPr/>
          </p:nvSpPr>
          <p:spPr>
            <a:xfrm>
              <a:off x="6408220" y="411150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5B6749-A806-41B1-A3FD-F8DB322DB9EE}"/>
              </a:ext>
            </a:extLst>
          </p:cNvPr>
          <p:cNvGrpSpPr/>
          <p:nvPr/>
        </p:nvGrpSpPr>
        <p:grpSpPr>
          <a:xfrm>
            <a:off x="6419848" y="3786179"/>
            <a:ext cx="2457593" cy="1993512"/>
            <a:chOff x="5699759" y="4673184"/>
            <a:chExt cx="2457593" cy="199351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754DAA-12CF-4E62-8C15-FB019BCA7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59" y="4673184"/>
              <a:ext cx="2457593" cy="17545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C728C-BC49-41E1-82AA-903D816C5519}"/>
                </a:ext>
              </a:extLst>
            </p:cNvPr>
            <p:cNvSpPr txBox="1"/>
            <p:nvPr/>
          </p:nvSpPr>
          <p:spPr>
            <a:xfrm>
              <a:off x="6408220" y="6352186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C7D40B-6B4A-43E7-A032-B754BB6B8356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C96F1-8F71-4855-A65E-19B517B248DA}"/>
              </a:ext>
            </a:extLst>
          </p:cNvPr>
          <p:cNvSpPr txBox="1"/>
          <p:nvPr/>
        </p:nvSpPr>
        <p:spPr>
          <a:xfrm>
            <a:off x="1007896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노출시간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판매상품에 따른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63235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05127-1B03-4110-A880-D59B01FEB25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03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3BEDA-CC17-4A01-BE96-5573BD045C82}"/>
              </a:ext>
            </a:extLst>
          </p:cNvPr>
          <p:cNvSpPr txBox="1"/>
          <p:nvPr/>
        </p:nvSpPr>
        <p:spPr>
          <a:xfrm>
            <a:off x="865300" y="2562909"/>
            <a:ext cx="289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4273E-3142-4A97-AAE5-7B80A3453039}"/>
              </a:ext>
            </a:extLst>
          </p:cNvPr>
          <p:cNvSpPr txBox="1"/>
          <p:nvPr/>
        </p:nvSpPr>
        <p:spPr>
          <a:xfrm>
            <a:off x="865300" y="3971845"/>
            <a:ext cx="1556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2B99F-CCD6-4C7A-8B45-8C8ACE25474E}"/>
              </a:ext>
            </a:extLst>
          </p:cNvPr>
          <p:cNvSpPr/>
          <p:nvPr/>
        </p:nvSpPr>
        <p:spPr>
          <a:xfrm rot="5400000">
            <a:off x="7561942" y="210458"/>
            <a:ext cx="4840516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DC5115FC-14C4-4DB8-94E7-79CA97AEB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1721" r="65143" b="31472"/>
          <a:stretch/>
        </p:blipFill>
        <p:spPr>
          <a:xfrm>
            <a:off x="6095999" y="-1"/>
            <a:ext cx="1262744" cy="4840515"/>
          </a:xfrm>
          <a:prstGeom prst="rect">
            <a:avLst/>
          </a:prstGeom>
        </p:spPr>
      </p:pic>
      <p:pic>
        <p:nvPicPr>
          <p:cNvPr id="12" name="그림 11" descr="포도, 실외, 과일, 녹색이(가) 표시된 사진&#10;&#10;자동 생성된 설명">
            <a:extLst>
              <a:ext uri="{FF2B5EF4-FFF2-40B4-BE49-F238E27FC236}">
                <a16:creationId xmlns:a16="http://schemas.microsoft.com/office/drawing/2014/main" id="{B64A505B-6CAB-4F5C-86D2-FF799CC5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t="72679" r="20673" b="3630"/>
          <a:stretch/>
        </p:blipFill>
        <p:spPr>
          <a:xfrm>
            <a:off x="6095999" y="5141396"/>
            <a:ext cx="6095999" cy="17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17831-3911-4438-A080-45DB6C7483B0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08BCF-6483-496D-ADB4-B1ABA4B80D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DE91C-60C5-4C60-BB46-90D524AA7436}"/>
              </a:ext>
            </a:extLst>
          </p:cNvPr>
          <p:cNvSpPr txBox="1"/>
          <p:nvPr/>
        </p:nvSpPr>
        <p:spPr>
          <a:xfrm>
            <a:off x="1007896" y="2798551"/>
            <a:ext cx="531778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Time adjustment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자정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익일 새벽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시까지 방송은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일이 다르게 할당되는 문제가 발생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일괄적으로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시간씩 시간을 조정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조정해주기 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로그화 적용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Outlier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억원 이상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전체 데이터의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1%)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Missing Value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Forward Fill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방식으로 처리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9F396-CF51-4EB8-ABEF-22E7A696B474}"/>
              </a:ext>
            </a:extLst>
          </p:cNvPr>
          <p:cNvSpPr txBox="1"/>
          <p:nvPr/>
        </p:nvSpPr>
        <p:spPr>
          <a:xfrm>
            <a:off x="1007896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FBE7-8F35-4A0C-8D4E-80B0F336399E}"/>
              </a:ext>
            </a:extLst>
          </p:cNvPr>
          <p:cNvSpPr txBox="1"/>
          <p:nvPr/>
        </p:nvSpPr>
        <p:spPr>
          <a:xfrm>
            <a:off x="1007896" y="2336886"/>
            <a:ext cx="561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 Transform, Outlier, Missing Value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0BCA21-E26C-4483-B471-4737AB8B05C6}"/>
              </a:ext>
            </a:extLst>
          </p:cNvPr>
          <p:cNvGrpSpPr/>
          <p:nvPr/>
        </p:nvGrpSpPr>
        <p:grpSpPr>
          <a:xfrm>
            <a:off x="3814714" y="3596040"/>
            <a:ext cx="8142587" cy="2396502"/>
            <a:chOff x="3814714" y="3833899"/>
            <a:chExt cx="8142587" cy="2396502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3D91E8A-EDC9-4059-87FC-85E0745F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" b="6394"/>
            <a:stretch/>
          </p:blipFill>
          <p:spPr>
            <a:xfrm>
              <a:off x="3814714" y="5076929"/>
              <a:ext cx="2401710" cy="80645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C52EFB-0251-48FB-B771-DAC4C394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b="6321"/>
            <a:stretch/>
          </p:blipFill>
          <p:spPr>
            <a:xfrm>
              <a:off x="6407085" y="4041009"/>
              <a:ext cx="5550216" cy="19425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B2D1B5-59FD-43D3-9983-DE11AFD258D3}"/>
                </a:ext>
              </a:extLst>
            </p:cNvPr>
            <p:cNvSpPr txBox="1"/>
            <p:nvPr/>
          </p:nvSpPr>
          <p:spPr>
            <a:xfrm>
              <a:off x="8701132" y="59158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29D173-0532-416D-9173-F8048DABF3B6}"/>
                </a:ext>
              </a:extLst>
            </p:cNvPr>
            <p:cNvSpPr txBox="1"/>
            <p:nvPr/>
          </p:nvSpPr>
          <p:spPr>
            <a:xfrm>
              <a:off x="8288359" y="3833899"/>
              <a:ext cx="17876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취급액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Distplot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(Log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transformed)</a:t>
              </a:r>
              <a:endPara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330BAE4-DDE4-4F36-A915-3E59BD3C889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5439570" y="4109414"/>
              <a:ext cx="543514" cy="139151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4ADB52-D613-45E7-98F9-771927C46E52}"/>
              </a:ext>
            </a:extLst>
          </p:cNvPr>
          <p:cNvGrpSpPr/>
          <p:nvPr/>
        </p:nvGrpSpPr>
        <p:grpSpPr>
          <a:xfrm>
            <a:off x="6768962" y="1143862"/>
            <a:ext cx="5075031" cy="2365862"/>
            <a:chOff x="6768962" y="1062796"/>
            <a:chExt cx="5075031" cy="236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158735-793A-46C6-8831-69538D8AFC55}"/>
                </a:ext>
              </a:extLst>
            </p:cNvPr>
            <p:cNvSpPr txBox="1"/>
            <p:nvPr/>
          </p:nvSpPr>
          <p:spPr>
            <a:xfrm>
              <a:off x="8854180" y="311414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7055C4-4DED-4C38-B45B-B6FFDE88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74" t="50532" r="53872" b="19313"/>
            <a:stretch/>
          </p:blipFill>
          <p:spPr>
            <a:xfrm>
              <a:off x="9569690" y="1062796"/>
              <a:ext cx="2274303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C18835-7C2A-42DF-B2D7-47E11E7B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95" t="48889" r="53580" b="20956"/>
            <a:stretch/>
          </p:blipFill>
          <p:spPr>
            <a:xfrm>
              <a:off x="6768962" y="1062796"/>
              <a:ext cx="2331831" cy="20680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3E9442A-C3DD-44E4-BD17-E26EF35ECD10}"/>
                </a:ext>
              </a:extLst>
            </p:cNvPr>
            <p:cNvSpPr/>
            <p:nvPr/>
          </p:nvSpPr>
          <p:spPr>
            <a:xfrm>
              <a:off x="9182193" y="1919836"/>
              <a:ext cx="310599" cy="353943"/>
            </a:xfrm>
            <a:prstGeom prst="rightArrow">
              <a:avLst/>
            </a:prstGeom>
            <a:solidFill>
              <a:srgbClr val="587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09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4767-9982-4CF4-A602-EEA4C450D74E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E8A5D-5515-4372-808B-2CFCB434BCB2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FF6DD-F366-4FDE-93AE-9A0941453DA8}"/>
              </a:ext>
            </a:extLst>
          </p:cNvPr>
          <p:cNvSpPr txBox="1"/>
          <p:nvPr/>
        </p:nvSpPr>
        <p:spPr>
          <a:xfrm>
            <a:off x="1007896" y="2798551"/>
            <a:ext cx="3509359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str.contains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특정 문구 파생 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_plan: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무이자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일시불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_add: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 구성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_maker: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LG/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삼성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_set: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세트 구성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_sex: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성별 구분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new_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정규표현식 처리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_brand: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new_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상품명의 앞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글자 추출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1F0B69-8A2D-45A8-A3B8-BA1FC9297C87}"/>
              </a:ext>
            </a:extLst>
          </p:cNvPr>
          <p:cNvGrpSpPr/>
          <p:nvPr/>
        </p:nvGrpSpPr>
        <p:grpSpPr>
          <a:xfrm>
            <a:off x="4948902" y="1323067"/>
            <a:ext cx="6895091" cy="4530662"/>
            <a:chOff x="4948902" y="1982943"/>
            <a:chExt cx="6895091" cy="4530662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21B883-8409-4C38-8B19-BD0A477C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902" y="1982943"/>
              <a:ext cx="6895091" cy="42152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1AFFC-B0FB-450D-A173-3DC66F8555A4}"/>
                </a:ext>
              </a:extLst>
            </p:cNvPr>
            <p:cNvSpPr txBox="1"/>
            <p:nvPr/>
          </p:nvSpPr>
          <p:spPr>
            <a:xfrm>
              <a:off x="7915385" y="619909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0FD568-DE33-46F3-AD0F-5EF92954EE81}"/>
              </a:ext>
            </a:extLst>
          </p:cNvPr>
          <p:cNvSpPr txBox="1"/>
          <p:nvPr/>
        </p:nvSpPr>
        <p:spPr>
          <a:xfrm>
            <a:off x="1007896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E4285-6B9F-4299-B56D-24AA551CD064}"/>
              </a:ext>
            </a:extLst>
          </p:cNvPr>
          <p:cNvSpPr txBox="1"/>
          <p:nvPr/>
        </p:nvSpPr>
        <p:spPr>
          <a:xfrm>
            <a:off x="1007896" y="233688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파생 변수 생성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ACBA688-5D03-4623-A447-7EC4F279D0FA}"/>
              </a:ext>
            </a:extLst>
          </p:cNvPr>
          <p:cNvSpPr/>
          <p:nvPr/>
        </p:nvSpPr>
        <p:spPr>
          <a:xfrm>
            <a:off x="9069043" y="29373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A6D22B-807C-4C55-8940-709F131444D0}"/>
              </a:ext>
            </a:extLst>
          </p:cNvPr>
          <p:cNvSpPr/>
          <p:nvPr/>
        </p:nvSpPr>
        <p:spPr>
          <a:xfrm>
            <a:off x="9069043" y="368669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7661DD-AE46-48DF-B7C7-7C8EC4FFEC72}"/>
              </a:ext>
            </a:extLst>
          </p:cNvPr>
          <p:cNvSpPr/>
          <p:nvPr/>
        </p:nvSpPr>
        <p:spPr>
          <a:xfrm>
            <a:off x="9354793" y="4797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C482D9-3A56-4B79-BB31-698B98773A48}"/>
              </a:ext>
            </a:extLst>
          </p:cNvPr>
          <p:cNvSpPr/>
          <p:nvPr/>
        </p:nvSpPr>
        <p:spPr>
          <a:xfrm>
            <a:off x="9773893" y="2189532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47ADE1-B74E-4115-8E07-C75D71724A5B}"/>
              </a:ext>
            </a:extLst>
          </p:cNvPr>
          <p:cNvSpPr/>
          <p:nvPr/>
        </p:nvSpPr>
        <p:spPr>
          <a:xfrm>
            <a:off x="10008843" y="1749949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8D4D86-56E8-4618-B1B0-E223FE8E3609}"/>
              </a:ext>
            </a:extLst>
          </p:cNvPr>
          <p:cNvSpPr/>
          <p:nvPr/>
        </p:nvSpPr>
        <p:spPr>
          <a:xfrm>
            <a:off x="10293267" y="4429648"/>
            <a:ext cx="332852" cy="332852"/>
          </a:xfrm>
          <a:prstGeom prst="ellipse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1C26A-98D7-4817-9C03-9A1631DEEF5A}"/>
              </a:ext>
            </a:extLst>
          </p:cNvPr>
          <p:cNvSpPr/>
          <p:nvPr/>
        </p:nvSpPr>
        <p:spPr>
          <a:xfrm>
            <a:off x="7664450" y="1903675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4A7D53-C7FF-4132-9FC7-24AB695011A8}"/>
              </a:ext>
            </a:extLst>
          </p:cNvPr>
          <p:cNvSpPr/>
          <p:nvPr/>
        </p:nvSpPr>
        <p:spPr>
          <a:xfrm>
            <a:off x="6799927" y="2214932"/>
            <a:ext cx="250935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5AD611-0EE9-415E-A7AD-6A86F4A8715F}"/>
              </a:ext>
            </a:extLst>
          </p:cNvPr>
          <p:cNvSpPr/>
          <p:nvPr/>
        </p:nvSpPr>
        <p:spPr>
          <a:xfrm>
            <a:off x="6793577" y="2956449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1E682B-374C-4682-B11E-B191FC5549AC}"/>
              </a:ext>
            </a:extLst>
          </p:cNvPr>
          <p:cNvSpPr/>
          <p:nvPr/>
        </p:nvSpPr>
        <p:spPr>
          <a:xfrm>
            <a:off x="6909836" y="3710666"/>
            <a:ext cx="332852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5CF0C8-846C-449B-9786-159587D956FC}"/>
              </a:ext>
            </a:extLst>
          </p:cNvPr>
          <p:cNvSpPr/>
          <p:nvPr/>
        </p:nvSpPr>
        <p:spPr>
          <a:xfrm>
            <a:off x="7259086" y="4458533"/>
            <a:ext cx="252964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45D218-CFDE-406D-AD3F-0151853D8CA1}"/>
              </a:ext>
            </a:extLst>
          </p:cNvPr>
          <p:cNvSpPr/>
          <p:nvPr/>
        </p:nvSpPr>
        <p:spPr>
          <a:xfrm>
            <a:off x="7512050" y="4950756"/>
            <a:ext cx="196850" cy="166426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37AA20-1A3B-4A56-8F56-9E9D3D99FED5}"/>
              </a:ext>
            </a:extLst>
          </p:cNvPr>
          <p:cNvCxnSpPr>
            <a:stCxn id="19" idx="3"/>
            <a:endCxn id="17" idx="2"/>
          </p:cNvCxnSpPr>
          <p:nvPr/>
        </p:nvCxnSpPr>
        <p:spPr>
          <a:xfrm flipV="1">
            <a:off x="7915385" y="1916375"/>
            <a:ext cx="2093458" cy="705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D2BB0D-174A-4621-A6FA-1295804FE980}"/>
              </a:ext>
            </a:extLst>
          </p:cNvPr>
          <p:cNvCxnSpPr>
            <a:cxnSpLocks/>
            <a:stCxn id="20" idx="3"/>
            <a:endCxn id="16" idx="2"/>
          </p:cNvCxnSpPr>
          <p:nvPr/>
        </p:nvCxnSpPr>
        <p:spPr>
          <a:xfrm>
            <a:off x="7050862" y="2298145"/>
            <a:ext cx="2723031" cy="5781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F8AD1C-9627-4288-8409-C4D13CC3152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7126429" y="3039662"/>
            <a:ext cx="1942614" cy="641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307278-1D93-4138-A06C-E9F96AEE42FF}"/>
              </a:ext>
            </a:extLst>
          </p:cNvPr>
          <p:cNvCxnSpPr>
            <a:cxnSpLocks/>
            <a:stCxn id="22" idx="3"/>
            <a:endCxn id="14" idx="2"/>
          </p:cNvCxnSpPr>
          <p:nvPr/>
        </p:nvCxnSpPr>
        <p:spPr>
          <a:xfrm>
            <a:off x="7242688" y="3793879"/>
            <a:ext cx="1826355" cy="5924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0D0A6F-64DB-47D0-953C-95B455262835}"/>
              </a:ext>
            </a:extLst>
          </p:cNvPr>
          <p:cNvCxnSpPr>
            <a:cxnSpLocks/>
            <a:stCxn id="23" idx="3"/>
            <a:endCxn id="18" idx="2"/>
          </p:cNvCxnSpPr>
          <p:nvPr/>
        </p:nvCxnSpPr>
        <p:spPr>
          <a:xfrm>
            <a:off x="7512050" y="4541746"/>
            <a:ext cx="2781217" cy="54328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18D930-73D1-4D39-9601-C3ED74066CEB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 flipV="1">
            <a:off x="7708900" y="4964375"/>
            <a:ext cx="1645893" cy="6959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006282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006282" y="23368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006282" y="2798551"/>
            <a:ext cx="1040957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to_datetime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시간 관련 파생 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dow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요일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(0~6,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_dow2: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(0=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1=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_MM, DD,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DD=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_MMDD,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DDhh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hhmm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(MMDD=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DDhh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hhmm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방송일시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_mmmm1, 2, 3: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단위 누적 시간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 단위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  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(mmmm_1=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일단위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mmmm_2=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mmmm_3=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연단위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누적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1EEE1E-4108-49D2-BA6B-84AA0B1B4746}"/>
              </a:ext>
            </a:extLst>
          </p:cNvPr>
          <p:cNvGrpSpPr/>
          <p:nvPr/>
        </p:nvGrpSpPr>
        <p:grpSpPr>
          <a:xfrm>
            <a:off x="4809197" y="1846337"/>
            <a:ext cx="7062124" cy="1631302"/>
            <a:chOff x="4828051" y="2336886"/>
            <a:chExt cx="7062124" cy="16313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3D8907-6E6B-485E-A50F-A127A399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51" y="2336886"/>
              <a:ext cx="7062124" cy="13167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081A42-C4CF-4850-8286-922B59E403A7}"/>
                </a:ext>
              </a:extLst>
            </p:cNvPr>
            <p:cNvSpPr txBox="1"/>
            <p:nvPr/>
          </p:nvSpPr>
          <p:spPr>
            <a:xfrm>
              <a:off x="7915385" y="3653678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3-4&gt;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14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DCF18-DEB5-4F2F-A30B-6D2C562DA464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1FBA3-F7FB-42A4-83E7-D5CC984B76C4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C3E2-DB48-451D-B2CD-05962D7DF4AE}"/>
              </a:ext>
            </a:extLst>
          </p:cNvPr>
          <p:cNvSpPr txBox="1"/>
          <p:nvPr/>
        </p:nvSpPr>
        <p:spPr>
          <a:xfrm>
            <a:off x="1010944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파생 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4F34-25FE-4B86-94DA-72FD0C131641}"/>
              </a:ext>
            </a:extLst>
          </p:cNvPr>
          <p:cNvSpPr txBox="1"/>
          <p:nvPr/>
        </p:nvSpPr>
        <p:spPr>
          <a:xfrm>
            <a:off x="1010944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노출시간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판매상품 구분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389-E627-4DB4-B9A4-B190B0175666}"/>
              </a:ext>
            </a:extLst>
          </p:cNvPr>
          <p:cNvSpPr txBox="1"/>
          <p:nvPr/>
        </p:nvSpPr>
        <p:spPr>
          <a:xfrm>
            <a:off x="1010944" y="2798551"/>
            <a:ext cx="4915062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활용한 파생변수 생성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&lt;Figure3-5&gt;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 time, cast count: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시간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누적 노출 횟수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cast_time_sum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cast_count_sum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해당 판매 상품의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시간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횟수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구분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cast_time_ratio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해당 판매 상품의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누적 노출 시간 대비 노출 시간 비율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판매상품 구분을 활용한 파생변수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상품단가별 역 가중치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부여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(-36~0) &lt;Figure3-6&gt;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fake weight2: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동일방송 내 동일단가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이종상품별 역 가중치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부여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(-2~0) &lt;Figure3-7&gt;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C6830FA-9CAB-4183-9758-327733C8683A}"/>
              </a:ext>
            </a:extLst>
          </p:cNvPr>
          <p:cNvGrpSpPr/>
          <p:nvPr/>
        </p:nvGrpSpPr>
        <p:grpSpPr>
          <a:xfrm>
            <a:off x="6096000" y="792618"/>
            <a:ext cx="5827975" cy="2125383"/>
            <a:chOff x="6241324" y="632359"/>
            <a:chExt cx="5827975" cy="21253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4B6EC6-76B4-48ED-A5E4-7B9F2C5ECD78}"/>
                </a:ext>
              </a:extLst>
            </p:cNvPr>
            <p:cNvGrpSpPr/>
            <p:nvPr/>
          </p:nvGrpSpPr>
          <p:grpSpPr>
            <a:xfrm>
              <a:off x="6241324" y="632359"/>
              <a:ext cx="5827975" cy="2125383"/>
              <a:chOff x="6062733" y="387058"/>
              <a:chExt cx="5827975" cy="2125383"/>
            </a:xfrm>
          </p:grpSpPr>
          <p:pic>
            <p:nvPicPr>
              <p:cNvPr id="19" name="그림 1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8D745F5-1DEA-43F2-91ED-A19D9F2FA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0"/>
              <a:stretch/>
            </p:blipFill>
            <p:spPr>
              <a:xfrm>
                <a:off x="6062733" y="387058"/>
                <a:ext cx="5827975" cy="184524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8CF9D-EA7B-4E9C-B0C5-15735C4AA65C}"/>
                  </a:ext>
                </a:extLst>
              </p:cNvPr>
              <p:cNvSpPr txBox="1"/>
              <p:nvPr/>
            </p:nvSpPr>
            <p:spPr>
              <a:xfrm>
                <a:off x="8495659" y="219793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3-5&gt;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64551D-2B6D-40C7-8B38-F0E63DAD3D9D}"/>
                </a:ext>
              </a:extLst>
            </p:cNvPr>
            <p:cNvSpPr/>
            <p:nvPr/>
          </p:nvSpPr>
          <p:spPr>
            <a:xfrm>
              <a:off x="6241324" y="1016295"/>
              <a:ext cx="705712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3AB2DF-D361-4A8D-A363-32D94B6C4121}"/>
                </a:ext>
              </a:extLst>
            </p:cNvPr>
            <p:cNvCxnSpPr>
              <a:cxnSpLocks/>
              <a:stCxn id="21" idx="3"/>
              <a:endCxn id="34" idx="1"/>
            </p:cNvCxnSpPr>
            <p:nvPr/>
          </p:nvCxnSpPr>
          <p:spPr>
            <a:xfrm>
              <a:off x="6947036" y="1445298"/>
              <a:ext cx="2262433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9B59EC-E744-4D5C-896A-3FC91FBEF335}"/>
                </a:ext>
              </a:extLst>
            </p:cNvPr>
            <p:cNvSpPr/>
            <p:nvPr/>
          </p:nvSpPr>
          <p:spPr>
            <a:xfrm>
              <a:off x="9209469" y="1016295"/>
              <a:ext cx="2813115" cy="858006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436898-F2EA-422C-99DD-91C94016B139}"/>
              </a:ext>
            </a:extLst>
          </p:cNvPr>
          <p:cNvGrpSpPr/>
          <p:nvPr/>
        </p:nvGrpSpPr>
        <p:grpSpPr>
          <a:xfrm>
            <a:off x="6572993" y="2937957"/>
            <a:ext cx="4873988" cy="1781428"/>
            <a:chOff x="6576950" y="2844347"/>
            <a:chExt cx="4873988" cy="17814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788531-4636-4EB8-A432-57689E971CA7}"/>
                </a:ext>
              </a:extLst>
            </p:cNvPr>
            <p:cNvGrpSpPr/>
            <p:nvPr/>
          </p:nvGrpSpPr>
          <p:grpSpPr>
            <a:xfrm>
              <a:off x="6576950" y="2844347"/>
              <a:ext cx="4873988" cy="1781428"/>
              <a:chOff x="5731413" y="2769783"/>
              <a:chExt cx="4873988" cy="1781428"/>
            </a:xfrm>
          </p:grpSpPr>
          <p:pic>
            <p:nvPicPr>
              <p:cNvPr id="15" name="그림 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E6E510-729C-43D8-951F-AE516576D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71"/>
              <a:stretch/>
            </p:blipFill>
            <p:spPr>
              <a:xfrm>
                <a:off x="5731413" y="2769783"/>
                <a:ext cx="4873988" cy="15051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51838-697B-44E4-BE84-42944AEB1E1F}"/>
                  </a:ext>
                </a:extLst>
              </p:cNvPr>
              <p:cNvSpPr txBox="1"/>
              <p:nvPr/>
            </p:nvSpPr>
            <p:spPr>
              <a:xfrm>
                <a:off x="7687346" y="423670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3-6&gt;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CB8A4E-BA90-44FB-9C53-1273FE22CA59}"/>
                </a:ext>
              </a:extLst>
            </p:cNvPr>
            <p:cNvSpPr/>
            <p:nvPr/>
          </p:nvSpPr>
          <p:spPr>
            <a:xfrm>
              <a:off x="8084822" y="3241970"/>
              <a:ext cx="1288257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067CA6B-6FB9-4D52-8403-5971E1C16EB8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9373079" y="3795732"/>
              <a:ext cx="511968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883357-4A1B-40AA-84F5-560752E43390}"/>
                </a:ext>
              </a:extLst>
            </p:cNvPr>
            <p:cNvSpPr/>
            <p:nvPr/>
          </p:nvSpPr>
          <p:spPr>
            <a:xfrm>
              <a:off x="9885047" y="3241970"/>
              <a:ext cx="1057819" cy="1107524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D5E954-D564-4C80-AC61-A61269E701D6}"/>
                </a:ext>
              </a:extLst>
            </p:cNvPr>
            <p:cNvSpPr/>
            <p:nvPr/>
          </p:nvSpPr>
          <p:spPr>
            <a:xfrm>
              <a:off x="8998448" y="3852065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D4DAA85-F3C0-45EF-99E9-B1BFFEDE6743}"/>
                </a:ext>
              </a:extLst>
            </p:cNvPr>
            <p:cNvSpPr/>
            <p:nvPr/>
          </p:nvSpPr>
          <p:spPr>
            <a:xfrm>
              <a:off x="8965110" y="329008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E3D59B5-35BE-4DA7-9DA1-5C2BA3DD9AAD}"/>
                </a:ext>
              </a:extLst>
            </p:cNvPr>
            <p:cNvSpPr/>
            <p:nvPr/>
          </p:nvSpPr>
          <p:spPr>
            <a:xfrm>
              <a:off x="8546039" y="34792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3BCB96-E41B-41B7-AB34-800EF5AB5D9E}"/>
                </a:ext>
              </a:extLst>
            </p:cNvPr>
            <p:cNvSpPr/>
            <p:nvPr/>
          </p:nvSpPr>
          <p:spPr>
            <a:xfrm>
              <a:off x="8546039" y="4051869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6F0FD3C-7F51-4E5B-A8D4-6E0A06F94B87}"/>
              </a:ext>
            </a:extLst>
          </p:cNvPr>
          <p:cNvGrpSpPr/>
          <p:nvPr/>
        </p:nvGrpSpPr>
        <p:grpSpPr>
          <a:xfrm>
            <a:off x="6580947" y="4739340"/>
            <a:ext cx="4858081" cy="1486301"/>
            <a:chOff x="6592857" y="4739340"/>
            <a:chExt cx="4858081" cy="14863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92155C8-1ED0-4853-A4EA-0751E4F953E0}"/>
                </a:ext>
              </a:extLst>
            </p:cNvPr>
            <p:cNvGrpSpPr/>
            <p:nvPr/>
          </p:nvGrpSpPr>
          <p:grpSpPr>
            <a:xfrm>
              <a:off x="6592857" y="4739340"/>
              <a:ext cx="4858081" cy="1486301"/>
              <a:chOff x="5731413" y="4692950"/>
              <a:chExt cx="4858081" cy="14863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4F400D-700C-4A92-B260-381EE6CB1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715"/>
              <a:stretch/>
            </p:blipFill>
            <p:spPr>
              <a:xfrm>
                <a:off x="5731413" y="4692950"/>
                <a:ext cx="4858081" cy="120715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AAF2F1-093A-48EB-87E8-BC6838EC2BEC}"/>
                  </a:ext>
                </a:extLst>
              </p:cNvPr>
              <p:cNvSpPr txBox="1"/>
              <p:nvPr/>
            </p:nvSpPr>
            <p:spPr>
              <a:xfrm>
                <a:off x="7679392" y="5864741"/>
                <a:ext cx="962123" cy="31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&lt;Figure 3-7&gt;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25EA95-F94E-4DD4-8350-83546795D84E}"/>
                </a:ext>
              </a:extLst>
            </p:cNvPr>
            <p:cNvSpPr/>
            <p:nvPr/>
          </p:nvSpPr>
          <p:spPr>
            <a:xfrm>
              <a:off x="8469011" y="5053850"/>
              <a:ext cx="912021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0DB8A0B-554A-49E6-BBB9-41FBB3F71F12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>
              <a:off x="9381032" y="5508536"/>
              <a:ext cx="511969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98EBE8-E131-490F-8E9A-E6B01465264F}"/>
                </a:ext>
              </a:extLst>
            </p:cNvPr>
            <p:cNvSpPr/>
            <p:nvPr/>
          </p:nvSpPr>
          <p:spPr>
            <a:xfrm>
              <a:off x="9893001" y="5053850"/>
              <a:ext cx="461962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32B8E4A-8E8B-4236-BA70-98407194E4FF}"/>
                </a:ext>
              </a:extLst>
            </p:cNvPr>
            <p:cNvSpPr/>
            <p:nvPr/>
          </p:nvSpPr>
          <p:spPr>
            <a:xfrm>
              <a:off x="11145537" y="5053850"/>
              <a:ext cx="276768" cy="909371"/>
            </a:xfrm>
            <a:prstGeom prst="rect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8216B9F-34CF-4844-BA77-72D72A965673}"/>
                </a:ext>
              </a:extLst>
            </p:cNvPr>
            <p:cNvCxnSpPr>
              <a:cxnSpLocks/>
              <a:stCxn id="58" idx="3"/>
              <a:endCxn id="66" idx="1"/>
            </p:cNvCxnSpPr>
            <p:nvPr/>
          </p:nvCxnSpPr>
          <p:spPr>
            <a:xfrm>
              <a:off x="10354963" y="5508536"/>
              <a:ext cx="790574" cy="0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096B95-1CF3-49E7-A3C2-150BEBDBA5C6}"/>
                </a:ext>
              </a:extLst>
            </p:cNvPr>
            <p:cNvSpPr/>
            <p:nvPr/>
          </p:nvSpPr>
          <p:spPr>
            <a:xfrm>
              <a:off x="9124058" y="5158712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AFC8D89-88FC-4180-AA7D-5A59C5BF9869}"/>
                </a:ext>
              </a:extLst>
            </p:cNvPr>
            <p:cNvSpPr/>
            <p:nvPr/>
          </p:nvSpPr>
          <p:spPr>
            <a:xfrm>
              <a:off x="9128476" y="5405894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91358E1-88A6-4E4A-9095-2E5A4C8E6DBE}"/>
                </a:ext>
              </a:extLst>
            </p:cNvPr>
            <p:cNvSpPr/>
            <p:nvPr/>
          </p:nvSpPr>
          <p:spPr>
            <a:xfrm>
              <a:off x="9119180" y="5678963"/>
              <a:ext cx="235314" cy="235314"/>
            </a:xfrm>
            <a:prstGeom prst="ellipse">
              <a:avLst/>
            </a:prstGeom>
            <a:noFill/>
            <a:ln w="25400">
              <a:solidFill>
                <a:srgbClr val="E9473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7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02146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021469" y="2336886"/>
            <a:ext cx="537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활용한 상품 카테고리화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021468" y="2798551"/>
            <a:ext cx="5074531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오픈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하여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상품명 검색을 통한 세부 카테고리화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기준 해당 상품의 정보를 통해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cat1(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), cat2(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), cat3(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소분류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세부 카테고리화 하여 변수로 활용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cat1: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대분류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9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&lt;Figure3-8&gt;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cat2: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87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&lt;Figure3-9&gt;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cat3: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소분류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249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분류로 할당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&lt;Figure3-10&gt;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5C3F-E0C5-46F7-B488-CAB887C53A95}"/>
              </a:ext>
            </a:extLst>
          </p:cNvPr>
          <p:cNvGrpSpPr/>
          <p:nvPr/>
        </p:nvGrpSpPr>
        <p:grpSpPr>
          <a:xfrm>
            <a:off x="6761679" y="1098136"/>
            <a:ext cx="1268557" cy="2531135"/>
            <a:chOff x="6761679" y="1003866"/>
            <a:chExt cx="1268557" cy="25311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F3931D-AE54-4CFA-8E15-402D4698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79" y="1003866"/>
              <a:ext cx="1268557" cy="2247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0A73-E5EA-4901-B3D0-878F6DA96B57}"/>
                </a:ext>
              </a:extLst>
            </p:cNvPr>
            <p:cNvSpPr txBox="1"/>
            <p:nvPr/>
          </p:nvSpPr>
          <p:spPr>
            <a:xfrm>
              <a:off x="6914895" y="322049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3-8&gt;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31CDFD-637E-4CD5-A0BB-CA5E78F766CF}"/>
              </a:ext>
            </a:extLst>
          </p:cNvPr>
          <p:cNvGrpSpPr/>
          <p:nvPr/>
        </p:nvGrpSpPr>
        <p:grpSpPr>
          <a:xfrm>
            <a:off x="8464689" y="1097092"/>
            <a:ext cx="1349776" cy="2950973"/>
            <a:chOff x="8334238" y="1026498"/>
            <a:chExt cx="1349776" cy="2950973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FC4C1B-0C32-42CD-8918-5B2E77D08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238" y="1026498"/>
              <a:ext cx="1349776" cy="2664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19D06B-097B-43F8-96F2-92BBF3394D29}"/>
                </a:ext>
              </a:extLst>
            </p:cNvPr>
            <p:cNvSpPr txBox="1"/>
            <p:nvPr/>
          </p:nvSpPr>
          <p:spPr>
            <a:xfrm>
              <a:off x="8528064" y="3662961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3-9&gt;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539E3-5D79-47BC-A6BB-9255E61A7312}"/>
              </a:ext>
            </a:extLst>
          </p:cNvPr>
          <p:cNvGrpSpPr/>
          <p:nvPr/>
        </p:nvGrpSpPr>
        <p:grpSpPr>
          <a:xfrm>
            <a:off x="10189005" y="1097092"/>
            <a:ext cx="1434862" cy="2923899"/>
            <a:chOff x="10193151" y="1053572"/>
            <a:chExt cx="1434862" cy="2923899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59E495-0988-46A6-939A-DFF3E0EA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151" y="1053572"/>
              <a:ext cx="1434862" cy="2637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A392D-3403-4399-8618-DE93B31BEAAE}"/>
                </a:ext>
              </a:extLst>
            </p:cNvPr>
            <p:cNvSpPr txBox="1"/>
            <p:nvPr/>
          </p:nvSpPr>
          <p:spPr>
            <a:xfrm>
              <a:off x="10390247" y="3662961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3-10&gt;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7EE01-CB37-4BD6-97A9-A3065743483B}"/>
              </a:ext>
            </a:extLst>
          </p:cNvPr>
          <p:cNvGrpSpPr/>
          <p:nvPr/>
        </p:nvGrpSpPr>
        <p:grpSpPr>
          <a:xfrm>
            <a:off x="5153451" y="4123291"/>
            <a:ext cx="6470416" cy="1870453"/>
            <a:chOff x="5190697" y="4118304"/>
            <a:chExt cx="6470416" cy="18704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7B26B8E-F7D4-4A89-B8BD-4E076BF72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697" y="4118304"/>
              <a:ext cx="6470416" cy="1581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BACDA-D965-46D5-A5E9-1BFAB60E4940}"/>
                </a:ext>
              </a:extLst>
            </p:cNvPr>
            <p:cNvSpPr txBox="1"/>
            <p:nvPr/>
          </p:nvSpPr>
          <p:spPr>
            <a:xfrm>
              <a:off x="7905570" y="5674247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877875-C674-48F2-AA75-D174D59DAAE4}"/>
              </a:ext>
            </a:extLst>
          </p:cNvPr>
          <p:cNvSpPr/>
          <p:nvPr/>
        </p:nvSpPr>
        <p:spPr>
          <a:xfrm>
            <a:off x="10096424" y="4143936"/>
            <a:ext cx="1527442" cy="1561183"/>
          </a:xfrm>
          <a:prstGeom prst="rect">
            <a:avLst/>
          </a:prstGeom>
          <a:noFill/>
          <a:ln w="25400">
            <a:solidFill>
              <a:srgbClr val="E9473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5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8762AA-6FF7-470A-9E76-B74D6D9B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84871" r="32965" b="369"/>
          <a:stretch/>
        </p:blipFill>
        <p:spPr>
          <a:xfrm>
            <a:off x="8204200" y="5842000"/>
            <a:ext cx="2857500" cy="10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0FC977-B137-40F8-A3C5-2E9BE0E5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7897" r="32965" b="17343"/>
          <a:stretch/>
        </p:blipFill>
        <p:spPr>
          <a:xfrm>
            <a:off x="8204200" y="4673600"/>
            <a:ext cx="2857500" cy="10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93719-C719-4F39-B178-8BDFD9B8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50923" r="32965" b="34317"/>
          <a:stretch/>
        </p:blipFill>
        <p:spPr>
          <a:xfrm>
            <a:off x="8204200" y="3505200"/>
            <a:ext cx="2857500" cy="101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997FC-66D4-40FF-A549-7B462E31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33948" r="32965" b="51292"/>
          <a:stretch/>
        </p:blipFill>
        <p:spPr>
          <a:xfrm>
            <a:off x="8204200" y="2336800"/>
            <a:ext cx="2857500" cy="101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DB20A-FE12-40D9-ABCE-594F5185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16974" r="32965" b="68265"/>
          <a:stretch/>
        </p:blipFill>
        <p:spPr>
          <a:xfrm>
            <a:off x="8204200" y="1168400"/>
            <a:ext cx="2857500" cy="1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817CA8-4112-431F-BF74-FF419E4E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r="32965" b="85240"/>
          <a:stretch/>
        </p:blipFill>
        <p:spPr>
          <a:xfrm>
            <a:off x="8204200" y="0"/>
            <a:ext cx="2857500" cy="1016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9043-EA62-4481-96AE-2C33CAC431A5}"/>
              </a:ext>
            </a:extLst>
          </p:cNvPr>
          <p:cNvSpPr/>
          <p:nvPr/>
        </p:nvSpPr>
        <p:spPr>
          <a:xfrm>
            <a:off x="8204200" y="0"/>
            <a:ext cx="28575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482600" y="308114"/>
            <a:ext cx="109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A5E9-93A8-43F6-82E8-401A70DA8631}"/>
              </a:ext>
            </a:extLst>
          </p:cNvPr>
          <p:cNvSpPr txBox="1"/>
          <p:nvPr/>
        </p:nvSpPr>
        <p:spPr>
          <a:xfrm>
            <a:off x="8204200" y="46335"/>
            <a:ext cx="992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01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79A99-278D-4DC6-9ACC-B08BAA9881B6}"/>
              </a:ext>
            </a:extLst>
          </p:cNvPr>
          <p:cNvSpPr txBox="1"/>
          <p:nvPr/>
        </p:nvSpPr>
        <p:spPr>
          <a:xfrm>
            <a:off x="8204200" y="12147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02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62B9AA-9A42-458E-9FD7-6D1C81B6893D}"/>
              </a:ext>
            </a:extLst>
          </p:cNvPr>
          <p:cNvSpPr txBox="1"/>
          <p:nvPr/>
        </p:nvSpPr>
        <p:spPr>
          <a:xfrm>
            <a:off x="8204200" y="23831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03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95EC7-A672-4D34-B1EA-865A9FDC2AF9}"/>
              </a:ext>
            </a:extLst>
          </p:cNvPr>
          <p:cNvSpPr txBox="1"/>
          <p:nvPr/>
        </p:nvSpPr>
        <p:spPr>
          <a:xfrm>
            <a:off x="8204200" y="355600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04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F773C-5EDC-412A-B131-3C682CCB275C}"/>
              </a:ext>
            </a:extLst>
          </p:cNvPr>
          <p:cNvSpPr txBox="1"/>
          <p:nvPr/>
        </p:nvSpPr>
        <p:spPr>
          <a:xfrm>
            <a:off x="8204200" y="47199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05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124B23-B7AC-4ADF-8F13-23FC1BF4B565}"/>
              </a:ext>
            </a:extLst>
          </p:cNvPr>
          <p:cNvSpPr txBox="1"/>
          <p:nvPr/>
        </p:nvSpPr>
        <p:spPr>
          <a:xfrm>
            <a:off x="8204200" y="5888335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06</a:t>
            </a:r>
            <a:endParaRPr lang="ko-KR" altLang="en-US" sz="5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CCF87F-982D-4584-A26A-F5DD2520F3A0}"/>
              </a:ext>
            </a:extLst>
          </p:cNvPr>
          <p:cNvSpPr txBox="1"/>
          <p:nvPr/>
        </p:nvSpPr>
        <p:spPr>
          <a:xfrm>
            <a:off x="5162983" y="308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이해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70A8C-47E0-447F-A0B9-7D719A678DBA}"/>
              </a:ext>
            </a:extLst>
          </p:cNvPr>
          <p:cNvSpPr txBox="1"/>
          <p:nvPr/>
        </p:nvSpPr>
        <p:spPr>
          <a:xfrm>
            <a:off x="5619838" y="1480979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이해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BE5AE5-20D4-4C33-9DBC-9B960F1A9FAD}"/>
              </a:ext>
            </a:extLst>
          </p:cNvPr>
          <p:cNvSpPr txBox="1"/>
          <p:nvPr/>
        </p:nvSpPr>
        <p:spPr>
          <a:xfrm>
            <a:off x="5619838" y="264983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7EE62-67AB-443B-886B-30F23CB4EA68}"/>
              </a:ext>
            </a:extLst>
          </p:cNvPr>
          <p:cNvSpPr txBox="1"/>
          <p:nvPr/>
        </p:nvSpPr>
        <p:spPr>
          <a:xfrm>
            <a:off x="5619838" y="38133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F3133-B313-4E85-B2EE-825CBB4046DE}"/>
              </a:ext>
            </a:extLst>
          </p:cNvPr>
          <p:cNvSpPr txBox="1"/>
          <p:nvPr/>
        </p:nvSpPr>
        <p:spPr>
          <a:xfrm>
            <a:off x="5619838" y="49817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1C54-DA51-45E6-976C-76793D33EFD1}"/>
              </a:ext>
            </a:extLst>
          </p:cNvPr>
          <p:cNvSpPr txBox="1"/>
          <p:nvPr/>
        </p:nvSpPr>
        <p:spPr>
          <a:xfrm>
            <a:off x="5162983" y="6150114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</a:p>
        </p:txBody>
      </p:sp>
    </p:spTree>
    <p:extLst>
      <p:ext uri="{BB962C8B-B14F-4D97-AF65-F5344CB8AC3E}">
        <p14:creationId xmlns:p14="http://schemas.microsoft.com/office/powerpoint/2010/main" val="169941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FA003-196D-447E-8CEA-F78FB63763AF}"/>
              </a:ext>
            </a:extLst>
          </p:cNvPr>
          <p:cNvSpPr txBox="1"/>
          <p:nvPr/>
        </p:nvSpPr>
        <p:spPr>
          <a:xfrm>
            <a:off x="301292" y="247774"/>
            <a:ext cx="133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Preprocessing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6DA09-F251-4696-AF65-4778BBF140C6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50D1A-53A9-4958-837D-23E982C5394A}"/>
              </a:ext>
            </a:extLst>
          </p:cNvPr>
          <p:cNvSpPr txBox="1"/>
          <p:nvPr/>
        </p:nvSpPr>
        <p:spPr>
          <a:xfrm>
            <a:off x="102146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5F611-9BC4-4BFC-86EC-4126A1CA4E65}"/>
              </a:ext>
            </a:extLst>
          </p:cNvPr>
          <p:cNvSpPr txBox="1"/>
          <p:nvPr/>
        </p:nvSpPr>
        <p:spPr>
          <a:xfrm>
            <a:off x="1021469" y="2336886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데이터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345A-070D-4C50-9E92-6B48A1405E93}"/>
              </a:ext>
            </a:extLst>
          </p:cNvPr>
          <p:cNvSpPr txBox="1"/>
          <p:nvPr/>
        </p:nvSpPr>
        <p:spPr>
          <a:xfrm>
            <a:off x="1021469" y="2798551"/>
            <a:ext cx="3889398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데이터 활용하여 파생 변수 생성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temperature: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서울 관측소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기준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 지상 기온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크롤링을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통한 파생 변수 생성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&lt;Figure3-13&gt;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review_counts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리뷰 개수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internet_price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기준 단가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price_minus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판매단가 대비 네이버 쇼핑 기준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단가 차액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search_naver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판매 여부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A58E47-B240-4C7D-994E-1B43D101A63D}"/>
              </a:ext>
            </a:extLst>
          </p:cNvPr>
          <p:cNvGrpSpPr/>
          <p:nvPr/>
        </p:nvGrpSpPr>
        <p:grpSpPr>
          <a:xfrm>
            <a:off x="5571024" y="1499422"/>
            <a:ext cx="6153277" cy="1920028"/>
            <a:chOff x="5751204" y="1524700"/>
            <a:chExt cx="6153277" cy="19200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9A9134-621D-4953-B291-8E77587F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204" y="1524700"/>
              <a:ext cx="6153277" cy="1624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F8AA-7103-4EBE-9D02-8E4BF564CCCC}"/>
                </a:ext>
              </a:extLst>
            </p:cNvPr>
            <p:cNvSpPr txBox="1"/>
            <p:nvPr/>
          </p:nvSpPr>
          <p:spPr>
            <a:xfrm>
              <a:off x="8307507" y="3130218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685834-BE8B-4600-928E-8E1948E2CFCF}"/>
              </a:ext>
            </a:extLst>
          </p:cNvPr>
          <p:cNvGrpSpPr/>
          <p:nvPr/>
        </p:nvGrpSpPr>
        <p:grpSpPr>
          <a:xfrm>
            <a:off x="5296428" y="3824146"/>
            <a:ext cx="6702469" cy="1857130"/>
            <a:chOff x="5202012" y="3387173"/>
            <a:chExt cx="6702469" cy="1857130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C9898D3-C717-4474-BE44-C6ADCD8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012" y="3387173"/>
              <a:ext cx="6702469" cy="1562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F9955-6C8E-400D-8ADC-3DDE0286071D}"/>
                </a:ext>
              </a:extLst>
            </p:cNvPr>
            <p:cNvSpPr txBox="1"/>
            <p:nvPr/>
          </p:nvSpPr>
          <p:spPr>
            <a:xfrm>
              <a:off x="8032911" y="4929793"/>
              <a:ext cx="1040670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3-13&gt;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44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D07A7-DA54-4C65-B1BE-BB80888A4180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04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57D13-4A3D-4F7A-8ACE-012FB5913C54}"/>
              </a:ext>
            </a:extLst>
          </p:cNvPr>
          <p:cNvSpPr txBox="1"/>
          <p:nvPr/>
        </p:nvSpPr>
        <p:spPr>
          <a:xfrm>
            <a:off x="865300" y="256290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332D-DFE2-44D7-9317-6D6547DF6EEB}"/>
              </a:ext>
            </a:extLst>
          </p:cNvPr>
          <p:cNvSpPr txBox="1"/>
          <p:nvPr/>
        </p:nvSpPr>
        <p:spPr>
          <a:xfrm>
            <a:off x="865300" y="3971845"/>
            <a:ext cx="137409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파라미터 튜닝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5DB7C-669C-492F-9275-E55A1605EBB8}"/>
              </a:ext>
            </a:extLst>
          </p:cNvPr>
          <p:cNvSpPr/>
          <p:nvPr/>
        </p:nvSpPr>
        <p:spPr>
          <a:xfrm rot="5400000">
            <a:off x="8670174" y="-1172096"/>
            <a:ext cx="2349732" cy="4693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C0F0F-EDB5-469E-986E-07AE8735C235}"/>
              </a:ext>
            </a:extLst>
          </p:cNvPr>
          <p:cNvSpPr/>
          <p:nvPr/>
        </p:nvSpPr>
        <p:spPr>
          <a:xfrm rot="5400000">
            <a:off x="5682683" y="5445055"/>
            <a:ext cx="1820487" cy="1005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4B97C5CB-BFB9-4065-AE3A-14B34DDF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r="62011" b="33899"/>
          <a:stretch/>
        </p:blipFill>
        <p:spPr>
          <a:xfrm>
            <a:off x="6090225" y="-1"/>
            <a:ext cx="1005403" cy="4533211"/>
          </a:xfrm>
          <a:prstGeom prst="rect">
            <a:avLst/>
          </a:prstGeom>
        </p:spPr>
      </p:pic>
      <p:pic>
        <p:nvPicPr>
          <p:cNvPr id="13" name="그림 12" descr="실내, 음식, 과일, 오렌지이(가) 표시된 사진&#10;&#10;자동 생성된 설명">
            <a:extLst>
              <a:ext uri="{FF2B5EF4-FFF2-40B4-BE49-F238E27FC236}">
                <a16:creationId xmlns:a16="http://schemas.microsoft.com/office/drawing/2014/main" id="{55C6FF58-22C3-4A56-9750-1130BD92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2" t="39711" r="12875"/>
          <a:stretch/>
        </p:blipFill>
        <p:spPr>
          <a:xfrm>
            <a:off x="7503855" y="2723372"/>
            <a:ext cx="4688146" cy="4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0BE8E-0E37-409D-8149-310ED57B9468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CEA0E-041F-4E07-9B07-0FACA37320D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9183-04F5-4875-85C6-5C42CE0B2363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학습을 위한 </a:t>
            </a:r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전처리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6484-6F9D-49F4-A08A-0A69925DFB18}"/>
              </a:ext>
            </a:extLst>
          </p:cNvPr>
          <p:cNvSpPr txBox="1"/>
          <p:nvPr/>
        </p:nvSpPr>
        <p:spPr>
          <a:xfrm>
            <a:off x="1115739" y="2336886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 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그런거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51A40-D19C-496C-BAF1-DA39C2C03096}"/>
              </a:ext>
            </a:extLst>
          </p:cNvPr>
          <p:cNvSpPr txBox="1"/>
          <p:nvPr/>
        </p:nvSpPr>
        <p:spPr>
          <a:xfrm>
            <a:off x="1115739" y="2798551"/>
            <a:ext cx="336528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라벨 인코더 써서 범주형 변수 인코딩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취해서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조정해서 정규분포화 시켰고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셀렉션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해줬고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318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70F7B-411E-4387-856E-10175858E5DE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5A814-35BD-4C36-919E-C920FF28BB05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D9552-7174-4CA8-9B5D-E4BDF8B51E9F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8F6C-C453-4AE2-97DC-B38498F23A31}"/>
              </a:ext>
            </a:extLst>
          </p:cNvPr>
          <p:cNvSpPr txBox="1"/>
          <p:nvPr/>
        </p:nvSpPr>
        <p:spPr>
          <a:xfrm>
            <a:off x="1115739" y="2336886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이것저것 써봤습니다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36F08-B753-4BA7-90B8-89BC4D3A66E9}"/>
              </a:ext>
            </a:extLst>
          </p:cNvPr>
          <p:cNvSpPr txBox="1"/>
          <p:nvPr/>
        </p:nvSpPr>
        <p:spPr>
          <a:xfrm>
            <a:off x="1115739" y="2798551"/>
            <a:ext cx="1322798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랜덤 포레스트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그라디언트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부스팅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라이트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지비엠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리니어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딥러닝 모델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240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2751-E592-44BB-9AA2-C1E84EE961BB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98393-AD07-4DC3-A793-134A514C3807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C34A-CEBC-48D7-81B1-611BA96E6C6D}"/>
              </a:ext>
            </a:extLst>
          </p:cNvPr>
          <p:cNvSpPr txBox="1"/>
          <p:nvPr/>
        </p:nvSpPr>
        <p:spPr>
          <a:xfrm>
            <a:off x="1115739" y="16290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28BA0-E399-4269-B989-EAFB72DBFE6F}"/>
              </a:ext>
            </a:extLst>
          </p:cNvPr>
          <p:cNvSpPr txBox="1"/>
          <p:nvPr/>
        </p:nvSpPr>
        <p:spPr>
          <a:xfrm>
            <a:off x="1115739" y="2336886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알고리즘 이걸로 하기로 했고 튜닝 해봤습니다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BABF9-90C4-4611-83CC-7BEF08CEDE2C}"/>
              </a:ext>
            </a:extLst>
          </p:cNvPr>
          <p:cNvSpPr txBox="1"/>
          <p:nvPr/>
        </p:nvSpPr>
        <p:spPr>
          <a:xfrm>
            <a:off x="1115739" y="2798551"/>
            <a:ext cx="21178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그리드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뭔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눈치 코치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하이퍼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파라미터 이거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이렇게 결과값이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나오더라고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519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52A8B-C8AA-4E3D-A110-F39D96026210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1619F-816A-4393-B5E7-2374E0AD128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5FEEE-318D-4C30-9258-46D53E03CAD6}"/>
              </a:ext>
            </a:extLst>
          </p:cNvPr>
          <p:cNvSpPr txBox="1"/>
          <p:nvPr/>
        </p:nvSpPr>
        <p:spPr>
          <a:xfrm>
            <a:off x="1115739" y="162900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11BF9-6295-4225-A8E9-AFB59E7D608A}"/>
              </a:ext>
            </a:extLst>
          </p:cNvPr>
          <p:cNvSpPr txBox="1"/>
          <p:nvPr/>
        </p:nvSpPr>
        <p:spPr>
          <a:xfrm>
            <a:off x="1115739" y="2336886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자 그래서 우리 모델은 이렇습니다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4259-350F-4789-9720-259BE32F1AC3}"/>
              </a:ext>
            </a:extLst>
          </p:cNvPr>
          <p:cNvSpPr txBox="1"/>
          <p:nvPr/>
        </p:nvSpPr>
        <p:spPr>
          <a:xfrm>
            <a:off x="1115739" y="2798551"/>
            <a:ext cx="2255746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 전처리해서 집어 넣고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인코딩하고 정규화하고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모델에 학습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아웃풋 다시 지수화 시켜서 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이게 우리 예측 모형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360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A9371-CB05-4EBB-9F68-24C537C1FA04}"/>
              </a:ext>
            </a:extLst>
          </p:cNvPr>
          <p:cNvSpPr txBox="1"/>
          <p:nvPr/>
        </p:nvSpPr>
        <p:spPr>
          <a:xfrm>
            <a:off x="1115739" y="162900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462D-6FEA-4590-80E5-54C461EE6D7D}"/>
              </a:ext>
            </a:extLst>
          </p:cNvPr>
          <p:cNvSpPr txBox="1"/>
          <p:nvPr/>
        </p:nvSpPr>
        <p:spPr>
          <a:xfrm>
            <a:off x="1115739" y="2336886"/>
            <a:ext cx="40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MAPE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보여주고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보여주고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1C463-3A1F-4D7F-9781-C77BF4A8A52E}"/>
              </a:ext>
            </a:extLst>
          </p:cNvPr>
          <p:cNvSpPr txBox="1"/>
          <p:nvPr/>
        </p:nvSpPr>
        <p:spPr>
          <a:xfrm>
            <a:off x="1115739" y="2798551"/>
            <a:ext cx="395973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각 제품별로 얼마나 정확하게 예측 했는지 샘플을 보여줄 거다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물론 잘 맞춘 것만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못 맞추는 모델이 얼마나 오차가 큰지를 보여줄까 말까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~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38DF2-4F48-46C6-A812-537CCAB49F5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EDDA2-146B-48E4-BD19-D607C635CAE6}"/>
              </a:ext>
            </a:extLst>
          </p:cNvPr>
          <p:cNvSpPr txBox="1"/>
          <p:nvPr/>
        </p:nvSpPr>
        <p:spPr>
          <a:xfrm>
            <a:off x="301292" y="24777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634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49E8D-82DC-4B29-B664-5A4A2B3FF325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05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14EA-2D5F-4431-87F1-2CF2D255DB1A}"/>
              </a:ext>
            </a:extLst>
          </p:cNvPr>
          <p:cNvSpPr txBox="1"/>
          <p:nvPr/>
        </p:nvSpPr>
        <p:spPr>
          <a:xfrm>
            <a:off x="865300" y="2562909"/>
            <a:ext cx="337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 Modeling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174E9-F96E-4757-891E-DBB843C16762}"/>
              </a:ext>
            </a:extLst>
          </p:cNvPr>
          <p:cNvSpPr txBox="1"/>
          <p:nvPr/>
        </p:nvSpPr>
        <p:spPr>
          <a:xfrm>
            <a:off x="865300" y="3971845"/>
            <a:ext cx="21980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배경 및 목표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E25CD-E050-41AD-AF23-613834B069B3}"/>
              </a:ext>
            </a:extLst>
          </p:cNvPr>
          <p:cNvSpPr/>
          <p:nvPr/>
        </p:nvSpPr>
        <p:spPr>
          <a:xfrm rot="5400000">
            <a:off x="7353993" y="-1257994"/>
            <a:ext cx="2189018" cy="4705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62125-FE86-4A1B-B1CF-27A47133ADF5}"/>
              </a:ext>
            </a:extLst>
          </p:cNvPr>
          <p:cNvSpPr/>
          <p:nvPr/>
        </p:nvSpPr>
        <p:spPr>
          <a:xfrm rot="5400000">
            <a:off x="7642138" y="886665"/>
            <a:ext cx="1612727" cy="470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BD23A-B0C9-4FC6-905F-1145942AE3F8}"/>
              </a:ext>
            </a:extLst>
          </p:cNvPr>
          <p:cNvSpPr/>
          <p:nvPr/>
        </p:nvSpPr>
        <p:spPr>
          <a:xfrm rot="5400000">
            <a:off x="8470363" y="3136367"/>
            <a:ext cx="1347273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0E82-923A-4726-9ECD-525EB8B3B148}"/>
              </a:ext>
            </a:extLst>
          </p:cNvPr>
          <p:cNvSpPr/>
          <p:nvPr/>
        </p:nvSpPr>
        <p:spPr>
          <a:xfrm rot="5400000">
            <a:off x="8692737" y="1767681"/>
            <a:ext cx="902526" cy="609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D65129EB-8B16-4523-9BF5-F8B26313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9" r="15541" b="40008"/>
          <a:stretch/>
        </p:blipFill>
        <p:spPr>
          <a:xfrm>
            <a:off x="11033759" y="-32398"/>
            <a:ext cx="1158241" cy="4153029"/>
          </a:xfrm>
          <a:prstGeom prst="rect">
            <a:avLst/>
          </a:prstGeom>
        </p:spPr>
      </p:pic>
      <p:pic>
        <p:nvPicPr>
          <p:cNvPr id="17" name="그림 16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82687545-9C12-4EA1-8BB6-6788303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35610" r="28901" b="40009"/>
          <a:stretch/>
        </p:blipFill>
        <p:spPr>
          <a:xfrm>
            <a:off x="6096000" y="2432803"/>
            <a:ext cx="4705004" cy="1687829"/>
          </a:xfrm>
          <a:prstGeom prst="rect">
            <a:avLst/>
          </a:prstGeom>
        </p:spPr>
      </p:pic>
      <p:pic>
        <p:nvPicPr>
          <p:cNvPr id="18" name="그림 17" descr="음식, 테이블, 플레이트, 꽃이(가) 표시된 사진&#10;&#10;자동 생성된 설명">
            <a:extLst>
              <a:ext uri="{FF2B5EF4-FFF2-40B4-BE49-F238E27FC236}">
                <a16:creationId xmlns:a16="http://schemas.microsoft.com/office/drawing/2014/main" id="{3ADC4913-E492-4BA4-ABD4-06E829B2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t="80071" r="15499"/>
          <a:stretch/>
        </p:blipFill>
        <p:spPr>
          <a:xfrm>
            <a:off x="6096000" y="5510728"/>
            <a:ext cx="6096000" cy="13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144CD-8F6D-4DC4-9293-A2CFDAFC2FFA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AD660D-B96A-43EE-ADCA-32FD590CD5F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C7C9-1B70-4CD4-9C3E-F78AA44C34CE}"/>
              </a:ext>
            </a:extLst>
          </p:cNvPr>
          <p:cNvSpPr txBox="1"/>
          <p:nvPr/>
        </p:nvSpPr>
        <p:spPr>
          <a:xfrm>
            <a:off x="1115739" y="1629000"/>
            <a:ext cx="6585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활용한 편성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8AB14-B4E9-4D74-8259-12F3644046AB}"/>
              </a:ext>
            </a:extLst>
          </p:cNvPr>
          <p:cNvSpPr txBox="1"/>
          <p:nvPr/>
        </p:nvSpPr>
        <p:spPr>
          <a:xfrm>
            <a:off x="1115739" y="2336886"/>
            <a:ext cx="528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페이지는 다시 비즈니스 이해 페이지야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80BE1-E9FF-479E-97C0-9093104C8DD6}"/>
              </a:ext>
            </a:extLst>
          </p:cNvPr>
          <p:cNvSpPr txBox="1"/>
          <p:nvPr/>
        </p:nvSpPr>
        <p:spPr>
          <a:xfrm>
            <a:off x="1115739" y="2798551"/>
            <a:ext cx="3602268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모델을 활용해서 편성 최적화를 하려는 분석 배경과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목표를 이해해야 해 여기서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그러니까 예측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이자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7901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847DB-6ED4-4C2F-8061-793C8856B780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BB1C6-7FA6-4686-A36E-9065EA1C57A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F2B8-E432-4CF5-8EA9-A69F4AED03E4}"/>
              </a:ext>
            </a:extLst>
          </p:cNvPr>
          <p:cNvSpPr txBox="1"/>
          <p:nvPr/>
        </p:nvSpPr>
        <p:spPr>
          <a:xfrm>
            <a:off x="1115739" y="1629000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49713-0DE6-458F-8741-99C316F39029}"/>
              </a:ext>
            </a:extLst>
          </p:cNvPr>
          <p:cNvSpPr txBox="1"/>
          <p:nvPr/>
        </p:nvSpPr>
        <p:spPr>
          <a:xfrm>
            <a:off x="1115739" y="2336886"/>
            <a:ext cx="580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그럼 그 편성 최적화 모델링을 어떻게 할 건데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A422-6DF6-4CB0-9AF2-F35726225E86}"/>
              </a:ext>
            </a:extLst>
          </p:cNvPr>
          <p:cNvSpPr txBox="1"/>
          <p:nvPr/>
        </p:nvSpPr>
        <p:spPr>
          <a:xfrm>
            <a:off x="1115739" y="2798551"/>
            <a:ext cx="270458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이론적 배경을 졸라 풀어 씁니다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우리가 이렇게 모델링을 했어야 했는지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쿠션을 겁나 까는 겁니다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여러분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217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01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6E14B-64FB-4DF8-BBC4-1962E60546AE}"/>
              </a:ext>
            </a:extLst>
          </p:cNvPr>
          <p:cNvSpPr txBox="1"/>
          <p:nvPr/>
        </p:nvSpPr>
        <p:spPr>
          <a:xfrm>
            <a:off x="865300" y="2562909"/>
            <a:ext cx="357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 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4570-AF5E-4310-871C-65617349CB52}"/>
              </a:ext>
            </a:extLst>
          </p:cNvPr>
          <p:cNvSpPr txBox="1"/>
          <p:nvPr/>
        </p:nvSpPr>
        <p:spPr>
          <a:xfrm>
            <a:off x="865300" y="3971845"/>
            <a:ext cx="1739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배경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목표와 방법론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6573E-EEE8-47D1-A2D9-9E7C8F42010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베리, 케이크, 과일, 음식이(가) 표시된 사진&#10;&#10;자동 생성된 설명">
            <a:extLst>
              <a:ext uri="{FF2B5EF4-FFF2-40B4-BE49-F238E27FC236}">
                <a16:creationId xmlns:a16="http://schemas.microsoft.com/office/drawing/2014/main" id="{2F4DACB3-5A54-4211-9F14-C8390A99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50000" b="779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731DE-469F-4A2C-AF3F-33EBAE2152ED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FA75F-F1F5-4AAF-BBC8-848ACE7D9378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E9363-E0C5-47C6-9B6C-4B1B62E3F4B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최적화 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C66A-CC40-412D-A024-499C2177F862}"/>
              </a:ext>
            </a:extLst>
          </p:cNvPr>
          <p:cNvSpPr txBox="1"/>
          <p:nvPr/>
        </p:nvSpPr>
        <p:spPr>
          <a:xfrm>
            <a:off x="1115739" y="2336886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우리 최적화 모형은 이렇습니다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26D9B-2B42-4BA9-9E96-27E66EEDC46B}"/>
              </a:ext>
            </a:extLst>
          </p:cNvPr>
          <p:cNvSpPr txBox="1"/>
          <p:nvPr/>
        </p:nvSpPr>
        <p:spPr>
          <a:xfrm>
            <a:off x="1115739" y="2798551"/>
            <a:ext cx="19912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그냥 모형만 보여줘 된장먹을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8643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3D2A-EFC6-4904-B5B2-BADE0A900F31}"/>
              </a:ext>
            </a:extLst>
          </p:cNvPr>
          <p:cNvSpPr txBox="1"/>
          <p:nvPr/>
        </p:nvSpPr>
        <p:spPr>
          <a:xfrm>
            <a:off x="301292" y="247774"/>
            <a:ext cx="123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05E3E-C556-4605-BDD4-192A3BE0CAB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CB266-AF80-48C6-8C81-5A8653B79413}"/>
              </a:ext>
            </a:extLst>
          </p:cNvPr>
          <p:cNvSpPr txBox="1"/>
          <p:nvPr/>
        </p:nvSpPr>
        <p:spPr>
          <a:xfrm>
            <a:off x="1115739" y="1629000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최적화 결과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ADFB5-1435-420B-BB00-922A9F791284}"/>
              </a:ext>
            </a:extLst>
          </p:cNvPr>
          <p:cNvSpPr txBox="1"/>
          <p:nvPr/>
        </p:nvSpPr>
        <p:spPr>
          <a:xfrm>
            <a:off x="1115739" y="2336886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하지만 가능하다면 결과 비교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해야죠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0531F-9F6D-4E0D-8343-6757A388DF6B}"/>
              </a:ext>
            </a:extLst>
          </p:cNvPr>
          <p:cNvSpPr txBox="1"/>
          <p:nvPr/>
        </p:nvSpPr>
        <p:spPr>
          <a:xfrm>
            <a:off x="1115739" y="2798551"/>
            <a:ext cx="38779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기존 제공된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 테스트 데이터의 예측 취급액과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우리의 편성 최적화 모델로 재편성한 편성표의 예측 취급액을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비교해서 보여주면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83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7879-ED7A-4E81-8DD7-BC32665BF45F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06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BDE38-D47B-44A2-9404-C4C9ADFA207F}"/>
              </a:ext>
            </a:extLst>
          </p:cNvPr>
          <p:cNvSpPr txBox="1"/>
          <p:nvPr/>
        </p:nvSpPr>
        <p:spPr>
          <a:xfrm>
            <a:off x="865300" y="2562909"/>
            <a:ext cx="1166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2BC7C-B030-4ED7-9A8B-61AAC7EBE25F}"/>
              </a:ext>
            </a:extLst>
          </p:cNvPr>
          <p:cNvSpPr txBox="1"/>
          <p:nvPr/>
        </p:nvSpPr>
        <p:spPr>
          <a:xfrm>
            <a:off x="865300" y="3971845"/>
            <a:ext cx="13276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D7865-98A7-40B7-BE12-8B99128C8ABF}"/>
              </a:ext>
            </a:extLst>
          </p:cNvPr>
          <p:cNvSpPr/>
          <p:nvPr/>
        </p:nvSpPr>
        <p:spPr>
          <a:xfrm rot="5400000">
            <a:off x="3844489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E6FC68-CF8E-4BE2-9DC3-EB2FE80A7489}"/>
              </a:ext>
            </a:extLst>
          </p:cNvPr>
          <p:cNvSpPr/>
          <p:nvPr/>
        </p:nvSpPr>
        <p:spPr>
          <a:xfrm rot="5400000">
            <a:off x="4919170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364F7-96DF-4270-A8F1-41A4CDCF8C71}"/>
              </a:ext>
            </a:extLst>
          </p:cNvPr>
          <p:cNvSpPr/>
          <p:nvPr/>
        </p:nvSpPr>
        <p:spPr>
          <a:xfrm rot="5400000">
            <a:off x="5993851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F667F-AC55-4499-817F-D202B941CC0B}"/>
              </a:ext>
            </a:extLst>
          </p:cNvPr>
          <p:cNvSpPr/>
          <p:nvPr/>
        </p:nvSpPr>
        <p:spPr>
          <a:xfrm rot="5400000">
            <a:off x="7068532" y="3912427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CEC589-7CD0-49DA-A769-349C9C17B4A8}"/>
              </a:ext>
            </a:extLst>
          </p:cNvPr>
          <p:cNvSpPr/>
          <p:nvPr/>
        </p:nvSpPr>
        <p:spPr>
          <a:xfrm rot="5400000">
            <a:off x="8143213" y="2251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0AA6-107C-4A0A-9D4A-B009EBE40F69}"/>
              </a:ext>
            </a:extLst>
          </p:cNvPr>
          <p:cNvSpPr/>
          <p:nvPr/>
        </p:nvSpPr>
        <p:spPr>
          <a:xfrm rot="5400000">
            <a:off x="9217894" y="3880511"/>
            <a:ext cx="5229000" cy="725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08E3E96F-40F0-4E7E-9D01-CA9A0392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5" t="29914" b="5552"/>
          <a:stretch/>
        </p:blipFill>
        <p:spPr>
          <a:xfrm>
            <a:off x="11466022" y="1629000"/>
            <a:ext cx="725978" cy="5229000"/>
          </a:xfrm>
          <a:prstGeom prst="rect">
            <a:avLst/>
          </a:prstGeom>
        </p:spPr>
      </p:pic>
      <p:pic>
        <p:nvPicPr>
          <p:cNvPr id="16" name="그림 15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6F3AB7E8-8C38-4328-9A22-B9D8747F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6" t="30308" r="17602" b="5552"/>
          <a:stretch/>
        </p:blipFill>
        <p:spPr>
          <a:xfrm>
            <a:off x="9316660" y="1660916"/>
            <a:ext cx="729361" cy="5197084"/>
          </a:xfrm>
          <a:prstGeom prst="rect">
            <a:avLst/>
          </a:prstGeom>
        </p:spPr>
      </p:pic>
      <p:pic>
        <p:nvPicPr>
          <p:cNvPr id="17" name="그림 16" descr="음식, 녹색, 과일, 사과이(가) 표시된 사진&#10;&#10;자동 생성된 설명">
            <a:extLst>
              <a:ext uri="{FF2B5EF4-FFF2-40B4-BE49-F238E27FC236}">
                <a16:creationId xmlns:a16="http://schemas.microsoft.com/office/drawing/2014/main" id="{A424293D-5B4C-4E26-BD57-7A754D68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8" t="29914" r="35257" b="5552"/>
          <a:stretch/>
        </p:blipFill>
        <p:spPr>
          <a:xfrm>
            <a:off x="7167296" y="1629000"/>
            <a:ext cx="725979" cy="52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61D8C-207D-41FB-80B1-DD2D2A04080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C53794-710A-4363-BD39-F649DC56819F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9E25-6F00-49F5-BE82-52C105C8594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168FA-8790-4109-9D89-A9ED035A501D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DC4C-3543-4227-8F23-9D8B8B7966C2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5832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B8769-9111-4AB0-8C98-928FBCD654CB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26803-6D20-4A82-9C55-60D90AE5EFCB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5CA39-6178-4F4E-BA29-D43D9D472FEB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6E587-B24E-408F-BC7B-900936147712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11D0-BB5B-4456-AD27-38FF8DE5BC5D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993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5B2AD-3B40-4D1A-A8D1-8A4F3E806FEC}"/>
              </a:ext>
            </a:extLst>
          </p:cNvPr>
          <p:cNvSpPr txBox="1"/>
          <p:nvPr/>
        </p:nvSpPr>
        <p:spPr>
          <a:xfrm>
            <a:off x="301292" y="247774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Deploy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F1530-7381-4961-B42A-93703B88DF1A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A25C0-07A4-4B5B-B2AB-96975E4FF069}"/>
              </a:ext>
            </a:extLst>
          </p:cNvPr>
          <p:cNvSpPr txBox="1"/>
          <p:nvPr/>
        </p:nvSpPr>
        <p:spPr>
          <a:xfrm>
            <a:off x="1115739" y="1629000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비즈니스 적용 및 기대효과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405-07CE-4FB5-806F-31F2B850ABBC}"/>
              </a:ext>
            </a:extLst>
          </p:cNvPr>
          <p:cNvSpPr txBox="1"/>
          <p:nvPr/>
        </p:nvSpPr>
        <p:spPr>
          <a:xfrm>
            <a:off x="1115739" y="2336886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썰을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겁나 잘 풀어야 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그래서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페이지임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BD072-0D20-45D1-A465-2D441E84FDD6}"/>
              </a:ext>
            </a:extLst>
          </p:cNvPr>
          <p:cNvSpPr txBox="1"/>
          <p:nvPr/>
        </p:nvSpPr>
        <p:spPr>
          <a:xfrm>
            <a:off x="1115739" y="2798551"/>
            <a:ext cx="47788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우리가 잘 해야 하는 건 결국 이게 어떻게 돈이 될 것인가에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비젼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제시임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08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47AF98A-5A0A-45D1-AEBB-46EA781E57A6}"/>
              </a:ext>
            </a:extLst>
          </p:cNvPr>
          <p:cNvSpPr txBox="1"/>
          <p:nvPr/>
        </p:nvSpPr>
        <p:spPr>
          <a:xfrm>
            <a:off x="5318431" y="3075057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뒷표지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236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376207-7DE5-4366-B497-59E304725E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0202" y="251460"/>
          <a:ext cx="9628768" cy="6355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7192">
                  <a:extLst>
                    <a:ext uri="{9D8B030D-6E8A-4147-A177-3AD203B41FA5}">
                      <a16:colId xmlns:a16="http://schemas.microsoft.com/office/drawing/2014/main" val="1220592164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215796200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1950011276"/>
                    </a:ext>
                  </a:extLst>
                </a:gridCol>
                <a:gridCol w="2407192">
                  <a:extLst>
                    <a:ext uri="{9D8B030D-6E8A-4147-A177-3AD203B41FA5}">
                      <a16:colId xmlns:a16="http://schemas.microsoft.com/office/drawing/2014/main" val="89775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더 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큰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중간목차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882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747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목차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7764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Epilogue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표지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27436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Prediction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분석배경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70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Understanding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기술통계분석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Shape(0.5)</a:t>
                      </a:r>
                    </a:p>
                    <a:p>
                      <a:pPr algn="ctr" latinLnBrk="1"/>
                      <a:r>
                        <a:rPr lang="en-US" altLang="ko-KR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Dtype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(0.5)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EDA(4)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3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Data Wrangling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피쳐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엔지니어링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외부데이터 활용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64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선택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알고리즘 튜닝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53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평가식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099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 -&gt; Optimization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0363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Optimization Model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Business Understanding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배경 및 목표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983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Modeling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최적화 모델링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81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Evaluation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 결과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0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Deploy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비즈니스 적용 및 기대효과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(3)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8243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7CAD99-53EB-4AF9-BB19-C619D936F425}"/>
              </a:ext>
            </a:extLst>
          </p:cNvPr>
          <p:cNvSpPr txBox="1"/>
          <p:nvPr/>
        </p:nvSpPr>
        <p:spPr>
          <a:xfrm>
            <a:off x="273191" y="328327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대략적인</a:t>
            </a:r>
            <a:endParaRPr lang="en-US" altLang="ko-KR" sz="2000" b="1" dirty="0"/>
          </a:p>
          <a:p>
            <a:r>
              <a:rPr lang="ko-KR" altLang="en-US" sz="2000" b="1" dirty="0"/>
              <a:t>페이지 분배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63336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325945-0C1C-4814-99CF-C1FA363E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FAE4D-DA3D-4698-8ED5-40FB908F1867}"/>
              </a:ext>
            </a:extLst>
          </p:cNvPr>
          <p:cNvSpPr/>
          <p:nvPr/>
        </p:nvSpPr>
        <p:spPr>
          <a:xfrm>
            <a:off x="1567992" y="2012371"/>
            <a:ext cx="23912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NS홈쇼핑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CI Color</a:t>
            </a:r>
          </a:p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홍시색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233,71,48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개똥색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167,107,21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군밤색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77, 53, 49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오징어색 255,255,255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국방색 88,115,74</a:t>
            </a:r>
          </a:p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안개색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236,235,233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FD1AFF-0F6A-497C-B068-DF4A8B66B5E7}"/>
              </a:ext>
            </a:extLst>
          </p:cNvPr>
          <p:cNvSpPr/>
          <p:nvPr/>
        </p:nvSpPr>
        <p:spPr>
          <a:xfrm>
            <a:off x="3959258" y="2620651"/>
            <a:ext cx="1706252" cy="2262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4CF29D-63DF-4ECC-81FD-33A76FCE12E3}"/>
              </a:ext>
            </a:extLst>
          </p:cNvPr>
          <p:cNvSpPr/>
          <p:nvPr/>
        </p:nvSpPr>
        <p:spPr>
          <a:xfrm>
            <a:off x="3959258" y="2893592"/>
            <a:ext cx="1706252" cy="22624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34D1-7AFB-4DB8-88B0-71C4CCED44DD}"/>
              </a:ext>
            </a:extLst>
          </p:cNvPr>
          <p:cNvSpPr/>
          <p:nvPr/>
        </p:nvSpPr>
        <p:spPr>
          <a:xfrm>
            <a:off x="3959258" y="3166533"/>
            <a:ext cx="1706252" cy="22624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43563-DCFB-4D7C-BD78-597C9CDD3E3C}"/>
              </a:ext>
            </a:extLst>
          </p:cNvPr>
          <p:cNvSpPr/>
          <p:nvPr/>
        </p:nvSpPr>
        <p:spPr>
          <a:xfrm>
            <a:off x="3959258" y="3439474"/>
            <a:ext cx="1706252" cy="22624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A6811-4B8E-46E7-8A3B-E44175993D12}"/>
              </a:ext>
            </a:extLst>
          </p:cNvPr>
          <p:cNvSpPr/>
          <p:nvPr/>
        </p:nvSpPr>
        <p:spPr>
          <a:xfrm>
            <a:off x="3959258" y="3712415"/>
            <a:ext cx="1706252" cy="2262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5ADD1-CE01-4460-8A5A-D0027BA3987E}"/>
              </a:ext>
            </a:extLst>
          </p:cNvPr>
          <p:cNvSpPr/>
          <p:nvPr/>
        </p:nvSpPr>
        <p:spPr>
          <a:xfrm>
            <a:off x="3959258" y="3985356"/>
            <a:ext cx="1706252" cy="2262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22A60-7C5B-4068-9FD9-AE2FF4AB5237}"/>
              </a:ext>
            </a:extLst>
          </p:cNvPr>
          <p:cNvSpPr/>
          <p:nvPr/>
        </p:nvSpPr>
        <p:spPr>
          <a:xfrm>
            <a:off x="6785333" y="1596873"/>
            <a:ext cx="46309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글꼴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12pt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14pt </a:t>
            </a:r>
          </a:p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16pt </a:t>
            </a:r>
          </a:p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모두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나눔바른고딕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18pt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60BF0-A85B-4743-A695-41D833784620}"/>
              </a:ext>
            </a:extLst>
          </p:cNvPr>
          <p:cNvSpPr txBox="1"/>
          <p:nvPr/>
        </p:nvSpPr>
        <p:spPr>
          <a:xfrm>
            <a:off x="6751712" y="3868971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분석배경은 </a:t>
            </a:r>
            <a:r>
              <a:rPr lang="en-US" altLang="ko-KR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40pt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5856D-5D32-4BE8-B6D5-9F9AB97393C1}"/>
              </a:ext>
            </a:extLst>
          </p:cNvPr>
          <p:cNvSpPr txBox="1"/>
          <p:nvPr/>
        </p:nvSpPr>
        <p:spPr>
          <a:xfrm>
            <a:off x="6785333" y="4576857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 하필 데이터인가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? 24pt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ED51F9-CB3C-4515-9701-5BE781D8B313}"/>
              </a:ext>
            </a:extLst>
          </p:cNvPr>
          <p:cNvSpPr txBox="1"/>
          <p:nvPr/>
        </p:nvSpPr>
        <p:spPr>
          <a:xfrm>
            <a:off x="6785333" y="5038522"/>
            <a:ext cx="221727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데이터이기 때문이지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데이트는 못하고 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12pt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데이터는 그러하다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줄간격은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1.5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210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2E48CF-3A88-48EE-9677-18B79BA9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83A6B-63BC-4FA0-A514-D5B34B85FECD}"/>
              </a:ext>
            </a:extLst>
          </p:cNvPr>
          <p:cNvSpPr txBox="1"/>
          <p:nvPr/>
        </p:nvSpPr>
        <p:spPr>
          <a:xfrm>
            <a:off x="401712" y="414571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피피티</a:t>
            </a:r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6F35-19B4-4187-B8B6-9CF5FAEF6DCF}"/>
              </a:ext>
            </a:extLst>
          </p:cNvPr>
          <p:cNvSpPr txBox="1"/>
          <p:nvPr/>
        </p:nvSpPr>
        <p:spPr>
          <a:xfrm>
            <a:off x="1834119" y="1523375"/>
            <a:ext cx="916629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아주 깔끔하게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군더더기 없이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화이트 톤에 유채색으로 포인트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색조합은 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 컬러 활용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이미지는 선명한 실사 위주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플랫 아이콘이나 실루엣 이미지 금지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</a:p>
          <a:p>
            <a:r>
              <a: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실사 이미지와 단색 도형 동시에 사용 필</a:t>
            </a:r>
            <a:r>
              <a: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670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1629000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분석배경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4C79F-DCD2-4335-8AB4-9C35E3C676F3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5C3A2-D6AE-417D-952C-39DE2B19C4E6}"/>
              </a:ext>
            </a:extLst>
          </p:cNvPr>
          <p:cNvSpPr txBox="1"/>
          <p:nvPr/>
        </p:nvSpPr>
        <p:spPr>
          <a:xfrm>
            <a:off x="1007896" y="2336886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온디맨드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서비스 제공을 위한 편성 차별화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6D442-B093-4638-ABBF-4966B56F0EAD}"/>
              </a:ext>
            </a:extLst>
          </p:cNvPr>
          <p:cNvSpPr txBox="1"/>
          <p:nvPr/>
        </p:nvSpPr>
        <p:spPr>
          <a:xfrm>
            <a:off x="1007896" y="2798551"/>
            <a:ext cx="4543039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최근 마이크로 미디어와 오픈마켓의 성장으로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성장세 둔화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송출 수수료 인상률은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302%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에 달하고 있는 상황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포스트 코로나 시대에 적절한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 기획 및 편성 필요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내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변수에 적절히 대처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 수 있는 편성 자동화 모델 구축 필요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나아가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기반 개인화 맞춤형 쇼핑 환경을 구축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할 수 있는 기반 마련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10056-868E-458C-8966-A24BA9C7C770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7E21B6-161D-4328-9BB4-AB6A4040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73" y="505399"/>
            <a:ext cx="4175220" cy="39242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AE6036-37E2-4C74-A627-46F7F5F4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/>
          <a:stretch/>
        </p:blipFill>
        <p:spPr>
          <a:xfrm>
            <a:off x="6261735" y="1147589"/>
            <a:ext cx="3954270" cy="28402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65EC4-DF3B-40F8-93C3-66461EEC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83" y="1906973"/>
            <a:ext cx="3733529" cy="30440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706EF-6B16-4EEE-BDFB-54CF861F1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78" y="2601080"/>
            <a:ext cx="4360326" cy="36572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135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BA262-5571-4A5D-B86C-F5FA7286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94C3D-66A7-4299-B96F-BDA3BEDC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36DFC-CCA4-4A8F-9851-2BE5517A63A3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97054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034C3-AD28-487B-A158-D6E2861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A5DA9-30F3-4243-9F97-C62346D8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3"/>
            <a:ext cx="11430000" cy="642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6AE12-72D3-40FC-B95F-B8331BFC8239}"/>
              </a:ext>
            </a:extLst>
          </p:cNvPr>
          <p:cNvSpPr txBox="1"/>
          <p:nvPr/>
        </p:nvSpPr>
        <p:spPr>
          <a:xfrm rot="20923622">
            <a:off x="4803819" y="3111570"/>
            <a:ext cx="2584362" cy="70788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샘플 템플릿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046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749E9-EA9B-4523-BA88-C0FD6D803905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Business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FA0AB-AEAA-46CB-A397-1DB5A7E503B1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D2CFC-5F52-4696-B8D8-F641EA5153F5}"/>
              </a:ext>
            </a:extLst>
          </p:cNvPr>
          <p:cNvSpPr txBox="1"/>
          <p:nvPr/>
        </p:nvSpPr>
        <p:spPr>
          <a:xfrm>
            <a:off x="1007896" y="1629000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분석목표와 방법론</a:t>
            </a:r>
            <a:endParaRPr lang="ko-KR" altLang="en-US" sz="4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F04C7-C9D1-4C7B-8A4B-868E69D66559}"/>
              </a:ext>
            </a:extLst>
          </p:cNvPr>
          <p:cNvSpPr txBox="1"/>
          <p:nvPr/>
        </p:nvSpPr>
        <p:spPr>
          <a:xfrm>
            <a:off x="1007896" y="2336886"/>
            <a:ext cx="43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예측 모델과 편성 자동화 모형 구축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프로세스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C3707-754B-422E-B88E-FD9BC0BF500C}"/>
              </a:ext>
            </a:extLst>
          </p:cNvPr>
          <p:cNvSpPr txBox="1"/>
          <p:nvPr/>
        </p:nvSpPr>
        <p:spPr>
          <a:xfrm>
            <a:off x="1007896" y="3194892"/>
            <a:ext cx="4475752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데이터를 활용하여 특정 시점의 특정 아이템에 대한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예측 모델 구축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예측 모델을 기반으로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방송 편성표 최적화 모형 구축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이를 통해 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 변화에 적절히 대응하는 편성 자동화 환경 마련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방법론은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프로세스 활용 </a:t>
            </a:r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44E34FA0-9819-4817-A317-B5065E5BC19C}"/>
              </a:ext>
            </a:extLst>
          </p:cNvPr>
          <p:cNvSpPr/>
          <p:nvPr/>
        </p:nvSpPr>
        <p:spPr>
          <a:xfrm>
            <a:off x="10788721" y="4442421"/>
            <a:ext cx="776626" cy="776626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1396725D-E944-4E55-B42A-AA7A141E860C}"/>
              </a:ext>
            </a:extLst>
          </p:cNvPr>
          <p:cNvSpPr/>
          <p:nvPr/>
        </p:nvSpPr>
        <p:spPr>
          <a:xfrm rot="5400000">
            <a:off x="8495209" y="4644208"/>
            <a:ext cx="1734670" cy="1080939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1ED7AA-1C6A-4417-B5FC-F78902B6F1A4}"/>
              </a:ext>
            </a:extLst>
          </p:cNvPr>
          <p:cNvSpPr/>
          <p:nvPr/>
        </p:nvSpPr>
        <p:spPr>
          <a:xfrm>
            <a:off x="6983271" y="4317342"/>
            <a:ext cx="1129553" cy="17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61D27-0866-492E-954C-66DA5E068F4C}"/>
              </a:ext>
            </a:extLst>
          </p:cNvPr>
          <p:cNvSpPr txBox="1"/>
          <p:nvPr/>
        </p:nvSpPr>
        <p:spPr>
          <a:xfrm>
            <a:off x="7103758" y="4873053"/>
            <a:ext cx="88857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Prediction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10FB8-B19D-40B3-853F-816CFC7D097D}"/>
              </a:ext>
            </a:extLst>
          </p:cNvPr>
          <p:cNvSpPr txBox="1"/>
          <p:nvPr/>
        </p:nvSpPr>
        <p:spPr>
          <a:xfrm>
            <a:off x="8822074" y="4873053"/>
            <a:ext cx="108093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Model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97CC-D6A7-4D69-AD8B-8BED0B1B18A6}"/>
              </a:ext>
            </a:extLst>
          </p:cNvPr>
          <p:cNvSpPr txBox="1"/>
          <p:nvPr/>
        </p:nvSpPr>
        <p:spPr>
          <a:xfrm>
            <a:off x="10631757" y="5210522"/>
            <a:ext cx="109055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AI-Driven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On-Demand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Environment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7EFBEB-BB22-452E-BEA2-80B4EF3DB39A}"/>
              </a:ext>
            </a:extLst>
          </p:cNvPr>
          <p:cNvSpPr/>
          <p:nvPr/>
        </p:nvSpPr>
        <p:spPr>
          <a:xfrm>
            <a:off x="8270453" y="5044977"/>
            <a:ext cx="406822" cy="279400"/>
          </a:xfrm>
          <a:prstGeom prst="rightArrow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16653F-51A5-4656-ABEB-AA1FBFF29E38}"/>
              </a:ext>
            </a:extLst>
          </p:cNvPr>
          <p:cNvSpPr/>
          <p:nvPr/>
        </p:nvSpPr>
        <p:spPr>
          <a:xfrm>
            <a:off x="10266022" y="4890984"/>
            <a:ext cx="406822" cy="587385"/>
          </a:xfrm>
          <a:prstGeom prst="rightArrow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0FECA-AA04-4D66-965B-F9320241BC47}"/>
              </a:ext>
            </a:extLst>
          </p:cNvPr>
          <p:cNvSpPr txBox="1"/>
          <p:nvPr/>
        </p:nvSpPr>
        <p:spPr>
          <a:xfrm>
            <a:off x="7341097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544F0-443F-42CD-83B6-F621CAA5CC33}"/>
              </a:ext>
            </a:extLst>
          </p:cNvPr>
          <p:cNvSpPr txBox="1"/>
          <p:nvPr/>
        </p:nvSpPr>
        <p:spPr>
          <a:xfrm>
            <a:off x="9155594" y="4419223"/>
            <a:ext cx="41389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C2C791-3F7A-4C48-8089-B7EBB45FDAB0}"/>
              </a:ext>
            </a:extLst>
          </p:cNvPr>
          <p:cNvSpPr/>
          <p:nvPr/>
        </p:nvSpPr>
        <p:spPr>
          <a:xfrm>
            <a:off x="6708353" y="3874834"/>
            <a:ext cx="3463169" cy="252179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D03D-37D4-45A9-94FE-E7D981AC0848}"/>
              </a:ext>
            </a:extLst>
          </p:cNvPr>
          <p:cNvSpPr txBox="1"/>
          <p:nvPr/>
        </p:nvSpPr>
        <p:spPr>
          <a:xfrm>
            <a:off x="6895672" y="3680550"/>
            <a:ext cx="865943" cy="3885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분석 범위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CB746C1-3006-4269-959B-F4CFDEFE85F1}"/>
              </a:ext>
            </a:extLst>
          </p:cNvPr>
          <p:cNvGrpSpPr/>
          <p:nvPr/>
        </p:nvGrpSpPr>
        <p:grpSpPr>
          <a:xfrm>
            <a:off x="6297104" y="235918"/>
            <a:ext cx="5665509" cy="3103096"/>
            <a:chOff x="6297104" y="3618379"/>
            <a:chExt cx="5665509" cy="310309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DBB2BFA-3B36-4427-98C5-1776B32713A2}"/>
                </a:ext>
              </a:extLst>
            </p:cNvPr>
            <p:cNvSpPr/>
            <p:nvPr/>
          </p:nvSpPr>
          <p:spPr>
            <a:xfrm>
              <a:off x="7076379" y="3873500"/>
              <a:ext cx="1440000" cy="6477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FD04858-E4F0-4105-A128-23E2EDFBD131}"/>
                </a:ext>
              </a:extLst>
            </p:cNvPr>
            <p:cNvSpPr/>
            <p:nvPr/>
          </p:nvSpPr>
          <p:spPr>
            <a:xfrm>
              <a:off x="9621173" y="3873500"/>
              <a:ext cx="1440000" cy="6477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A67AD14-01DE-4F45-A0B9-518B2F6C0A65}"/>
                </a:ext>
              </a:extLst>
            </p:cNvPr>
            <p:cNvSpPr/>
            <p:nvPr/>
          </p:nvSpPr>
          <p:spPr>
            <a:xfrm>
              <a:off x="10282312" y="4867275"/>
              <a:ext cx="1440000" cy="6477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DA32CF9-5094-46CE-B542-3DEBE2685D5D}"/>
                </a:ext>
              </a:extLst>
            </p:cNvPr>
            <p:cNvSpPr/>
            <p:nvPr/>
          </p:nvSpPr>
          <p:spPr>
            <a:xfrm>
              <a:off x="9621173" y="5861050"/>
              <a:ext cx="1440000" cy="6477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D4948FB-DAC0-4117-8C15-B978A6760214}"/>
                </a:ext>
              </a:extLst>
            </p:cNvPr>
            <p:cNvSpPr/>
            <p:nvPr/>
          </p:nvSpPr>
          <p:spPr>
            <a:xfrm>
              <a:off x="7076379" y="5861050"/>
              <a:ext cx="1440000" cy="6477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5FCCCE-D877-4FF6-87D0-540E9B29586C}"/>
                </a:ext>
              </a:extLst>
            </p:cNvPr>
            <p:cNvSpPr/>
            <p:nvPr/>
          </p:nvSpPr>
          <p:spPr>
            <a:xfrm>
              <a:off x="6482415" y="4867275"/>
              <a:ext cx="1440000" cy="64770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7D68F2-2165-4EB6-A93C-62E011545B45}"/>
                </a:ext>
              </a:extLst>
            </p:cNvPr>
            <p:cNvSpPr txBox="1"/>
            <p:nvPr/>
          </p:nvSpPr>
          <p:spPr>
            <a:xfrm>
              <a:off x="7090659" y="3859594"/>
              <a:ext cx="1395896" cy="636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Business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Understanding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B9766-8204-49C7-88D1-443FCFF932ED}"/>
                </a:ext>
              </a:extLst>
            </p:cNvPr>
            <p:cNvSpPr txBox="1"/>
            <p:nvPr/>
          </p:nvSpPr>
          <p:spPr>
            <a:xfrm>
              <a:off x="9621171" y="3836081"/>
              <a:ext cx="1395896" cy="636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Understanding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BDC6A-F24A-4926-9681-6D55B1A0B306}"/>
                </a:ext>
              </a:extLst>
            </p:cNvPr>
            <p:cNvSpPr txBox="1"/>
            <p:nvPr/>
          </p:nvSpPr>
          <p:spPr>
            <a:xfrm>
              <a:off x="10321341" y="4855024"/>
              <a:ext cx="1338508" cy="636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Preprocessing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C2BBAF-2768-4FC3-9949-EC2AB91F94EF}"/>
                </a:ext>
              </a:extLst>
            </p:cNvPr>
            <p:cNvSpPr txBox="1"/>
            <p:nvPr/>
          </p:nvSpPr>
          <p:spPr>
            <a:xfrm>
              <a:off x="9860423" y="6000099"/>
              <a:ext cx="952505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Modeling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453BFA-B7B5-4B69-ADF6-72E97535D73F}"/>
                </a:ext>
              </a:extLst>
            </p:cNvPr>
            <p:cNvSpPr txBox="1"/>
            <p:nvPr/>
          </p:nvSpPr>
          <p:spPr>
            <a:xfrm>
              <a:off x="7268443" y="6000099"/>
              <a:ext cx="1048107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Evaluation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9ED5E0-71FD-43EF-9662-96B2A10BD05B}"/>
                </a:ext>
              </a:extLst>
            </p:cNvPr>
            <p:cNvSpPr txBox="1"/>
            <p:nvPr/>
          </p:nvSpPr>
          <p:spPr>
            <a:xfrm>
              <a:off x="6592903" y="4993090"/>
              <a:ext cx="1189557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Deployment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6F915EAC-7190-4BD2-8C66-00F0E0A42C6D}"/>
                </a:ext>
              </a:extLst>
            </p:cNvPr>
            <p:cNvSpPr/>
            <p:nvPr/>
          </p:nvSpPr>
          <p:spPr>
            <a:xfrm>
              <a:off x="8638364" y="3972958"/>
              <a:ext cx="861236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2F8C8102-0CDE-4DCD-A958-5708D82A3C03}"/>
                </a:ext>
              </a:extLst>
            </p:cNvPr>
            <p:cNvSpPr/>
            <p:nvPr/>
          </p:nvSpPr>
          <p:spPr>
            <a:xfrm rot="10800000">
              <a:off x="8638364" y="4256039"/>
              <a:ext cx="861236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0E11D2FD-5843-461A-8DF3-6E4EE88020F0}"/>
                </a:ext>
              </a:extLst>
            </p:cNvPr>
            <p:cNvSpPr/>
            <p:nvPr/>
          </p:nvSpPr>
          <p:spPr>
            <a:xfrm rot="2700000">
              <a:off x="10609710" y="4605263"/>
              <a:ext cx="253693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6172B2C7-6572-44EC-B923-31892AB9955D}"/>
                </a:ext>
              </a:extLst>
            </p:cNvPr>
            <p:cNvSpPr/>
            <p:nvPr/>
          </p:nvSpPr>
          <p:spPr>
            <a:xfrm rot="8100000">
              <a:off x="10609710" y="5603266"/>
              <a:ext cx="253693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52333C8-C0DB-40B5-B390-171A5501ED0E}"/>
                </a:ext>
              </a:extLst>
            </p:cNvPr>
            <p:cNvSpPr/>
            <p:nvPr/>
          </p:nvSpPr>
          <p:spPr>
            <a:xfrm rot="18900000">
              <a:off x="10292965" y="5591471"/>
              <a:ext cx="253693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AB4FCCC6-F1CD-4DA8-8BFC-272917FC10FA}"/>
                </a:ext>
              </a:extLst>
            </p:cNvPr>
            <p:cNvSpPr/>
            <p:nvPr/>
          </p:nvSpPr>
          <p:spPr>
            <a:xfrm rot="10800000">
              <a:off x="8638364" y="6087579"/>
              <a:ext cx="861236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33E422B4-2362-4446-8B18-77345DE89D3C}"/>
                </a:ext>
              </a:extLst>
            </p:cNvPr>
            <p:cNvSpPr/>
            <p:nvPr/>
          </p:nvSpPr>
          <p:spPr>
            <a:xfrm rot="13500000">
              <a:off x="7419360" y="5603266"/>
              <a:ext cx="253693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FE7F0B3D-B895-46BD-B624-D0B741794FFA}"/>
                </a:ext>
              </a:extLst>
            </p:cNvPr>
            <p:cNvSpPr/>
            <p:nvPr/>
          </p:nvSpPr>
          <p:spPr>
            <a:xfrm rot="16200000">
              <a:off x="7658176" y="5094720"/>
              <a:ext cx="1173138" cy="181287"/>
            </a:xfrm>
            <a:prstGeom prst="rightArrow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5F8222-106B-4AE8-9BE3-98440C4B7E64}"/>
                </a:ext>
              </a:extLst>
            </p:cNvPr>
            <p:cNvSpPr/>
            <p:nvPr/>
          </p:nvSpPr>
          <p:spPr>
            <a:xfrm>
              <a:off x="6297104" y="3618379"/>
              <a:ext cx="5665509" cy="31030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4FF9F0D-945D-4AB4-806F-C5714A13A784}"/>
              </a:ext>
            </a:extLst>
          </p:cNvPr>
          <p:cNvSpPr txBox="1"/>
          <p:nvPr/>
        </p:nvSpPr>
        <p:spPr>
          <a:xfrm>
            <a:off x="5766627" y="636436"/>
            <a:ext cx="1058302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CRISP-DM</a:t>
            </a:r>
          </a:p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Process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455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8ECA-3032-4379-9953-AF045B67C0D0}"/>
              </a:ext>
            </a:extLst>
          </p:cNvPr>
          <p:cNvSpPr/>
          <p:nvPr/>
        </p:nvSpPr>
        <p:spPr>
          <a:xfrm rot="10800000">
            <a:off x="6095999" y="0"/>
            <a:ext cx="6096000" cy="408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304A-999A-4B1C-BDC4-6BB49525CF21}"/>
              </a:ext>
            </a:extLst>
          </p:cNvPr>
          <p:cNvSpPr/>
          <p:nvPr/>
        </p:nvSpPr>
        <p:spPr>
          <a:xfrm rot="10800000">
            <a:off x="6096000" y="4412343"/>
            <a:ext cx="6096000" cy="244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F49F9-2692-41B5-8EDE-2EB34120F544}"/>
              </a:ext>
            </a:extLst>
          </p:cNvPr>
          <p:cNvSpPr txBox="1"/>
          <p:nvPr/>
        </p:nvSpPr>
        <p:spPr>
          <a:xfrm>
            <a:off x="865300" y="1690448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02</a:t>
            </a:r>
            <a:endParaRPr lang="ko-KR" altLang="en-US" sz="60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F5DF-938C-4EDF-8EBB-FC665CB5BDDF}"/>
              </a:ext>
            </a:extLst>
          </p:cNvPr>
          <p:cNvSpPr txBox="1"/>
          <p:nvPr/>
        </p:nvSpPr>
        <p:spPr>
          <a:xfrm>
            <a:off x="865300" y="2562909"/>
            <a:ext cx="300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9CD1-C9EF-4526-A661-94BA57719D42}"/>
              </a:ext>
            </a:extLst>
          </p:cNvPr>
          <p:cNvSpPr txBox="1"/>
          <p:nvPr/>
        </p:nvSpPr>
        <p:spPr>
          <a:xfrm>
            <a:off x="865300" y="3971845"/>
            <a:ext cx="20938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탐색하기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(EDA)</a:t>
            </a:r>
          </a:p>
        </p:txBody>
      </p:sp>
      <p:pic>
        <p:nvPicPr>
          <p:cNvPr id="10" name="그림 9" descr="과일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8C27B0D-9189-4186-AA3E-ED5C1F35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0" t="15172" r="17557" b="15937"/>
          <a:stretch/>
        </p:blipFill>
        <p:spPr>
          <a:xfrm>
            <a:off x="6096001" y="0"/>
            <a:ext cx="6095999" cy="4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10EF981-3825-4FF0-A125-D1849113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1399735"/>
            <a:ext cx="3829265" cy="38292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8C67-1692-4E93-B568-03DFD6D23ADD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확보하기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CE51-B71D-46B3-B814-F512A89276CF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F6F98-33B9-4A15-882A-518BCD83966E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4CBA8-1485-43EC-8314-45837FD8298A}"/>
              </a:ext>
            </a:extLst>
          </p:cNvPr>
          <p:cNvSpPr txBox="1"/>
          <p:nvPr/>
        </p:nvSpPr>
        <p:spPr>
          <a:xfrm>
            <a:off x="1007896" y="2336886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날씨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검색량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가격비교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주가지수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4AFE-6C7F-4BC5-8A44-D5601A553E8F}"/>
              </a:ext>
            </a:extLst>
          </p:cNvPr>
          <p:cNvSpPr txBox="1"/>
          <p:nvPr/>
        </p:nvSpPr>
        <p:spPr>
          <a:xfrm>
            <a:off x="1007896" y="2798551"/>
            <a:ext cx="4511171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데이터를 비롯하여 다양한 외부 데이터 확보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NS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홈쇼핑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(2019.01 ~ 2019.12)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시청률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데이터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(2019.01 ~ 2019.12)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TV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쇼핑 업체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검색량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지수 데이터 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네이버 쇼핑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편성 상품 가격비교 데이터 활용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기상청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기상자료개방포털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시간별 지상 기온 활용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서울 관측소 기준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Investing.com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KOSPI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지수 일일 종가 활용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19118-157A-4622-A1D6-4E0391A5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51" y="2534094"/>
            <a:ext cx="914400" cy="528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BA73B9-4317-4E70-A68A-356A1ACCD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35" y="2550763"/>
            <a:ext cx="1824038" cy="495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495BE7-859E-45D6-8949-A2FF5A73B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1" b="37614"/>
          <a:stretch/>
        </p:blipFill>
        <p:spPr>
          <a:xfrm>
            <a:off x="9100793" y="3941171"/>
            <a:ext cx="2438400" cy="6355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999C7F-15E0-4D64-9CC2-990581DFC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45" y="3670449"/>
            <a:ext cx="1309058" cy="13090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28BA54-D57D-4658-82EC-107B789E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00" y1="41600" x2="55400" y2="44200"/>
                        <a14:foregroundMark x1="60600" y1="25600" x2="63000" y2="28000"/>
                        <a14:foregroundMark x1="14000" y1="64200" x2="18200" y2="71200"/>
                        <a14:foregroundMark x1="28600" y1="68000" x2="35200" y2="68600"/>
                        <a14:foregroundMark x1="51756" y1="62508" x2="52400" y2="62600"/>
                        <a14:foregroundMark x1="62400" y1="66400" x2="67000" y2="62600"/>
                        <a14:foregroundMark x1="69000" y1="71000" x2="69400" y2="73000"/>
                        <a14:foregroundMark x1="80400" y1="61400" x2="81200" y2="61400"/>
                        <a14:foregroundMark x1="89600" y1="64000" x2="89600" y2="66000"/>
                        <a14:foregroundMark x1="45000" y1="62600" x2="45600" y2="62800"/>
                        <a14:foregroundMark x1="49400" y1="60000" x2="50800" y2="60000"/>
                        <a14:foregroundMark x1="47600" y1="60000" x2="49000" y2="60200"/>
                        <a14:foregroundMark x1="48800" y1="72200" x2="51200" y2="72200"/>
                        <a14:backgroundMark x1="51200" y1="28200" x2="58800" y2="32000"/>
                        <a14:backgroundMark x1="49000" y1="65000" x2="49600" y2="65200"/>
                        <a14:backgroundMark x1="81000" y1="63800" x2="81000" y2="65400"/>
                        <a14:backgroundMark x1="49000" y1="71600" x2="49182" y2="71600"/>
                        <a14:backgroundMark x1="49985" y1="61279" x2="52600" y2="61200"/>
                        <a14:backgroundMark x1="48207" y1="61334" x2="48558" y2="61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12" y="1309459"/>
            <a:ext cx="1135702" cy="1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DF9C1-9F35-49ED-895E-6733101E2B49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650F-467B-46E6-B552-B2C99F61FB83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5324D-9663-4294-ACFE-6CA32D18FFD8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1916-4167-478C-87A0-EFD3180F6BBD}"/>
              </a:ext>
            </a:extLst>
          </p:cNvPr>
          <p:cNvSpPr txBox="1"/>
          <p:nvPr/>
        </p:nvSpPr>
        <p:spPr>
          <a:xfrm>
            <a:off x="1007896" y="2336886"/>
            <a:ext cx="436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Shape, Data Type,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59A3-E888-4789-99BE-7ECC8C326AA5}"/>
              </a:ext>
            </a:extLst>
          </p:cNvPr>
          <p:cNvSpPr txBox="1"/>
          <p:nvPr/>
        </p:nvSpPr>
        <p:spPr>
          <a:xfrm>
            <a:off x="1007896" y="2798551"/>
            <a:ext cx="4478504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 Shape: Train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Data(38309, 8) / Test Data(2891, 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기본 제공 학습 데이터는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약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8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천개의 데이터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타겟 값인 취급액을 제외한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총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개의 변수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존재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&lt;Figure2-1&gt;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테스트 데이터는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월의 편성 테이블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제공된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학습데이터와 시계열적 간극이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&lt;Figure2-2&gt;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Nan Value: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)’, ‘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’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변수에서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결측치가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다량 존재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노출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)’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의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동일 방송일시 이종상품의 경우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값으로 처리되었으며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‘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취급액’의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결측치는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원인 경우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&lt;Figure2-3&gt;&lt;Figure2-4&gt;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AFD7163-AD11-4E41-BB52-E51E5EE5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70" y="4277617"/>
            <a:ext cx="2824163" cy="1976438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27EDB0E-7708-4681-BF45-B4D57D744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75" y="4277617"/>
            <a:ext cx="1614488" cy="1371600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99EB06-7495-4C3E-A5A2-E69300431C9F}"/>
              </a:ext>
            </a:extLst>
          </p:cNvPr>
          <p:cNvGrpSpPr/>
          <p:nvPr/>
        </p:nvGrpSpPr>
        <p:grpSpPr>
          <a:xfrm>
            <a:off x="5822008" y="576986"/>
            <a:ext cx="6067425" cy="2032280"/>
            <a:chOff x="5822008" y="482716"/>
            <a:chExt cx="6067425" cy="2032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F0B48A-031D-45A5-8F4F-3ED6C6B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008" y="482716"/>
              <a:ext cx="6067425" cy="1747838"/>
            </a:xfrm>
            <a:prstGeom prst="rect">
              <a:avLst/>
            </a:prstGeom>
            <a:ln w="12700" cmpd="sng">
              <a:solidFill>
                <a:schemeClr val="tx1"/>
              </a:solidFill>
              <a:miter lim="800000"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2E91C4-B45B-49C1-B8F1-C20F3CA26FC4}"/>
                </a:ext>
              </a:extLst>
            </p:cNvPr>
            <p:cNvSpPr txBox="1"/>
            <p:nvPr/>
          </p:nvSpPr>
          <p:spPr>
            <a:xfrm>
              <a:off x="8356225" y="2189907"/>
              <a:ext cx="998991" cy="32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2-1&gt;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B238D1-30F8-408E-92FD-4D18989600D6}"/>
              </a:ext>
            </a:extLst>
          </p:cNvPr>
          <p:cNvGrpSpPr/>
          <p:nvPr/>
        </p:nvGrpSpPr>
        <p:grpSpPr>
          <a:xfrm>
            <a:off x="5822008" y="2618543"/>
            <a:ext cx="6068700" cy="1508591"/>
            <a:chOff x="5822008" y="2571408"/>
            <a:chExt cx="6068700" cy="15085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39111C5-3F5E-4853-88F3-57EA6C341862}"/>
                </a:ext>
              </a:extLst>
            </p:cNvPr>
            <p:cNvGrpSpPr/>
            <p:nvPr/>
          </p:nvGrpSpPr>
          <p:grpSpPr>
            <a:xfrm>
              <a:off x="5822008" y="2571408"/>
              <a:ext cx="6068700" cy="1229261"/>
              <a:chOff x="5525229" y="2426882"/>
              <a:chExt cx="6068700" cy="12292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5B532FB-EA1B-4234-8B40-96B58EDA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643" b="35121"/>
              <a:stretch/>
            </p:blipFill>
            <p:spPr>
              <a:xfrm>
                <a:off x="5525229" y="2426882"/>
                <a:ext cx="2898335" cy="117724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495BC4D-539A-4F11-972B-742CC99E0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80" b="35121"/>
              <a:stretch/>
            </p:blipFill>
            <p:spPr>
              <a:xfrm>
                <a:off x="8423564" y="2426882"/>
                <a:ext cx="3170365" cy="1177246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986EC5F-BDE6-4355-9356-C65229071D4A}"/>
                  </a:ext>
                </a:extLst>
              </p:cNvPr>
              <p:cNvSpPr/>
              <p:nvPr/>
            </p:nvSpPr>
            <p:spPr>
              <a:xfrm>
                <a:off x="5525229" y="2478898"/>
                <a:ext cx="6067425" cy="11772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131F4-7F62-4616-A3C3-49185F742C05}"/>
                </a:ext>
              </a:extLst>
            </p:cNvPr>
            <p:cNvSpPr txBox="1"/>
            <p:nvPr/>
          </p:nvSpPr>
          <p:spPr>
            <a:xfrm>
              <a:off x="8375297" y="3765489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2-2&gt;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321BF1-51BD-4822-AE80-7579C1630E06}"/>
              </a:ext>
            </a:extLst>
          </p:cNvPr>
          <p:cNvSpPr txBox="1"/>
          <p:nvPr/>
        </p:nvSpPr>
        <p:spPr>
          <a:xfrm>
            <a:off x="7597357" y="561736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2-3&gt;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2F67-5C0B-4F98-8C78-439C880DD0FE}"/>
              </a:ext>
            </a:extLst>
          </p:cNvPr>
          <p:cNvSpPr txBox="1"/>
          <p:nvPr/>
        </p:nvSpPr>
        <p:spPr>
          <a:xfrm>
            <a:off x="9996289" y="622133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2-4&gt;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1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25B12F-4315-4DDF-93F3-00F47FDF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C9B6-7F69-4061-831E-B7D3B7FE8C6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61B8E-774B-45B3-83C1-30EC27785E26}"/>
              </a:ext>
            </a:extLst>
          </p:cNvPr>
          <p:cNvSpPr txBox="1"/>
          <p:nvPr/>
        </p:nvSpPr>
        <p:spPr>
          <a:xfrm>
            <a:off x="301292" y="247774"/>
            <a:ext cx="13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Data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Understanding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EEECC9-C7A1-42D6-B2AA-0C491A50A31D}"/>
              </a:ext>
            </a:extLst>
          </p:cNvPr>
          <p:cNvSpPr/>
          <p:nvPr/>
        </p:nvSpPr>
        <p:spPr>
          <a:xfrm rot="5400000">
            <a:off x="-1620000" y="3249000"/>
            <a:ext cx="360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7DE13-1CCC-45A8-9BEB-305AA1BFAA09}"/>
              </a:ext>
            </a:extLst>
          </p:cNvPr>
          <p:cNvSpPr txBox="1"/>
          <p:nvPr/>
        </p:nvSpPr>
        <p:spPr>
          <a:xfrm>
            <a:off x="1007896" y="1629000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살펴보기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F4A65-6A43-4E38-B9BB-AD8BABC4291D}"/>
              </a:ext>
            </a:extLst>
          </p:cNvPr>
          <p:cNvSpPr txBox="1"/>
          <p:nvPr/>
        </p:nvSpPr>
        <p:spPr>
          <a:xfrm>
            <a:off x="1007896" y="2336886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기술 통계량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67E9-1560-49A9-B778-C8C655100961}"/>
              </a:ext>
            </a:extLst>
          </p:cNvPr>
          <p:cNvSpPr txBox="1"/>
          <p:nvPr/>
        </p:nvSpPr>
        <p:spPr>
          <a:xfrm>
            <a:off x="1007897" y="2798551"/>
            <a:ext cx="499697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취급액에 대한 히스토그램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눈에 띄게 불규칙한 분포는 보이지 않으나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매우 높게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log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통해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왜도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(Skewness)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조정해줄 경우 성능 개선을 기대할 수 있음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&lt;Figure2-5&gt;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기술통계량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분석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평균 </a:t>
            </a:r>
            <a:r>
              <a:rPr lang="ko-KR" altLang="en-US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취급액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약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2,200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중앙값은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1,600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형성 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분위 값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(75%)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3,100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인데 비해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최대값이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억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천만원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으로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이상치가 매우 크게 형성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 되어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이상치 처리를 통해 성능 개선을 기대할 수 있음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&lt;Figure2-6&gt;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95552F-90CC-4814-96B5-EA2C1047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4632"/>
              </p:ext>
            </p:extLst>
          </p:nvPr>
        </p:nvGraphicFramePr>
        <p:xfrm>
          <a:off x="7910036" y="3482143"/>
          <a:ext cx="238151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756">
                  <a:extLst>
                    <a:ext uri="{9D8B030D-6E8A-4147-A177-3AD203B41FA5}">
                      <a16:colId xmlns:a16="http://schemas.microsoft.com/office/drawing/2014/main" val="125591964"/>
                    </a:ext>
                  </a:extLst>
                </a:gridCol>
                <a:gridCol w="1190756">
                  <a:extLst>
                    <a:ext uri="{9D8B030D-6E8A-4147-A177-3AD203B41FA5}">
                      <a16:colId xmlns:a16="http://schemas.microsoft.com/office/drawing/2014/main" val="2545740657"/>
                    </a:ext>
                  </a:extLst>
                </a:gridCol>
              </a:tblGrid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기술통계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취급액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819405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Count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37,372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0276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Mean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21,870,390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874634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Std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20,194,290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59457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Min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533506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25%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6,880,750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3480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50%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16,129,500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32166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75%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31,631,250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153702"/>
                  </a:ext>
                </a:extLst>
              </a:tr>
              <a:tr h="15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max</a:t>
                      </a:r>
                      <a:endParaRPr lang="ko-KR" altLang="en-US" sz="1200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A76B15">
                                <a:alpha val="0"/>
                              </a:srgbClr>
                            </a:solidFill>
                          </a:ln>
                        </a:rPr>
                        <a:t>322,009,000</a:t>
                      </a:r>
                      <a:endParaRPr lang="ko-KR" altLang="en-US" sz="1200" b="1" dirty="0">
                        <a:ln>
                          <a:solidFill>
                            <a:srgbClr val="A76B15">
                              <a:alpha val="0"/>
                            </a:srgbClr>
                          </a:solidFill>
                        </a:ln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7273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F11C2-6AEE-4F94-AF9C-9D43FD7BD829}"/>
              </a:ext>
            </a:extLst>
          </p:cNvPr>
          <p:cNvGrpSpPr/>
          <p:nvPr/>
        </p:nvGrpSpPr>
        <p:grpSpPr>
          <a:xfrm>
            <a:off x="6325685" y="960468"/>
            <a:ext cx="5550216" cy="2359660"/>
            <a:chOff x="6325685" y="875625"/>
            <a:chExt cx="5550216" cy="235966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F1B6659-7EC6-4FDA-9C04-BA06722C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685" y="875625"/>
              <a:ext cx="5550216" cy="215051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0D787C-72D8-4D47-A358-96CFDB076095}"/>
                </a:ext>
              </a:extLst>
            </p:cNvPr>
            <p:cNvSpPr txBox="1"/>
            <p:nvPr/>
          </p:nvSpPr>
          <p:spPr>
            <a:xfrm>
              <a:off x="8619731" y="2920775"/>
              <a:ext cx="962123" cy="314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&lt;Figure 2-5&gt;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528A88-3215-4F4B-B5A6-E5A76BF3DF45}"/>
              </a:ext>
            </a:extLst>
          </p:cNvPr>
          <p:cNvSpPr txBox="1"/>
          <p:nvPr/>
        </p:nvSpPr>
        <p:spPr>
          <a:xfrm>
            <a:off x="8619730" y="5922742"/>
            <a:ext cx="962123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&lt;Figure 2-6&gt;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39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S홈쇼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4730"/>
      </a:accent1>
      <a:accent2>
        <a:srgbClr val="A76B15"/>
      </a:accent2>
      <a:accent3>
        <a:srgbClr val="4D3531"/>
      </a:accent3>
      <a:accent4>
        <a:srgbClr val="58734A"/>
      </a:accent4>
      <a:accent5>
        <a:srgbClr val="ECEBE9"/>
      </a:accent5>
      <a:accent6>
        <a:srgbClr val="FFFFFF"/>
      </a:accent6>
      <a:hlink>
        <a:srgbClr val="0563C1"/>
      </a:hlink>
      <a:folHlink>
        <a:srgbClr val="954F72"/>
      </a:folHlink>
    </a:clrScheme>
    <a:fontScheme name="모두 나눔 바른 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2299</Words>
  <Application>Microsoft Office PowerPoint</Application>
  <PresentationFormat>와이드스크린</PresentationFormat>
  <Paragraphs>456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왕수</dc:creator>
  <cp:lastModifiedBy>Wyatt</cp:lastModifiedBy>
  <cp:revision>377</cp:revision>
  <dcterms:created xsi:type="dcterms:W3CDTF">2020-09-15T04:22:30Z</dcterms:created>
  <dcterms:modified xsi:type="dcterms:W3CDTF">2020-09-25T13:11:43Z</dcterms:modified>
</cp:coreProperties>
</file>